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9" r:id="rId3"/>
    <p:sldId id="270" r:id="rId4"/>
    <p:sldId id="296" r:id="rId5"/>
    <p:sldId id="297" r:id="rId6"/>
    <p:sldId id="266" r:id="rId7"/>
    <p:sldId id="280" r:id="rId8"/>
    <p:sldId id="265" r:id="rId9"/>
    <p:sldId id="269" r:id="rId10"/>
    <p:sldId id="281" r:id="rId11"/>
    <p:sldId id="278" r:id="rId12"/>
    <p:sldId id="282" r:id="rId13"/>
    <p:sldId id="283" r:id="rId14"/>
    <p:sldId id="303" r:id="rId15"/>
    <p:sldId id="285" r:id="rId16"/>
    <p:sldId id="286" r:id="rId17"/>
    <p:sldId id="287" r:id="rId18"/>
    <p:sldId id="288" r:id="rId19"/>
    <p:sldId id="290" r:id="rId20"/>
    <p:sldId id="291" r:id="rId21"/>
    <p:sldId id="293" r:id="rId22"/>
    <p:sldId id="298" r:id="rId23"/>
    <p:sldId id="299" r:id="rId24"/>
    <p:sldId id="301" r:id="rId25"/>
    <p:sldId id="304" r:id="rId26"/>
    <p:sldId id="295" r:id="rId27"/>
    <p:sldId id="277" r:id="rId28"/>
    <p:sldId id="268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EC2712"/>
    <a:srgbClr val="272115"/>
    <a:srgbClr val="DDDDDD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81" autoAdjust="0"/>
  </p:normalViewPr>
  <p:slideViewPr>
    <p:cSldViewPr>
      <p:cViewPr>
        <p:scale>
          <a:sx n="90" d="100"/>
          <a:sy n="90" d="100"/>
        </p:scale>
        <p:origin x="-132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0C3681-65AC-4677-A926-C8F7158CE55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28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D85C9-E1C6-424E-B5C0-B77E9D6ECD4B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E9039-7689-42A0-9221-6ECB70378FB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134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E9039-7689-42A0-9221-6ECB70378FB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74CD-A2E7-41E9-8F1D-7D5EB8DA5A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9A38-D480-455F-9A18-DC05FE94FF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A0D07-075A-4E27-B38F-468B5E4DED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A9E4-93E9-4A62-AFC6-F9582EDBB7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E75C26A-C3E6-4B4C-9ED3-C62F08C17D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F217-4DF9-4736-9431-D160640F07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8431-357B-45A2-A9E2-355689A052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2067-1E8B-4C2B-8F3C-00594840A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50DB-2710-4AE6-9091-18E1714141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9C34-9E06-4D3B-B7BF-9F76897BAF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7279-09E0-4C18-805D-B96DC18133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183CA8-D255-4EE3-BE22-5988C9BE5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gg.com/scholarships" TargetMode="External"/><Relationship Id="rId2" Type="http://schemas.openxmlformats.org/officeDocument/2006/relationships/hyperlink" Target="http://www.fastweb.com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scholarships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igbilitycenter.org/" TargetMode="External"/><Relationship Id="rId2" Type="http://schemas.openxmlformats.org/officeDocument/2006/relationships/hyperlink" Target="http://www.fasfa.ed.gov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odcasts.shelbyed.k12.al.us/kbailey/" TargetMode="External"/><Relationship Id="rId2" Type="http://schemas.openxmlformats.org/officeDocument/2006/relationships/hyperlink" Target="http://www.shelbyed.k12.al.us/schools/hhs/docs/transcript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helbyed.k12.al.us/schools/hhs/students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08101"/>
            <a:ext cx="7467600" cy="3763962"/>
          </a:xfrm>
          <a:prstGeom prst="rect">
            <a:avLst/>
          </a:prstGeom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-304800" y="4038600"/>
            <a:ext cx="96774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elawadee" pitchFamily="34" charset="-34"/>
              <a:cs typeface="Leelawadee" pitchFamily="34" charset="-34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Senior </a:t>
            </a:r>
            <a:r>
              <a:rPr lang="en-US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Parent 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Information</a:t>
            </a:r>
            <a:endParaRPr lang="en-US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Leelawadee" pitchFamily="34" charset="-34"/>
              <a:cs typeface="Leelawadee" pitchFamily="34" charset="-34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Class of 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2017</a:t>
            </a:r>
            <a:endParaRPr lang="en-US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199" y="381000"/>
            <a:ext cx="746760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Imprint MT Shadow" panose="04020605060303030202" pitchFamily="82" charset="0"/>
                <a:cs typeface="Leelawadee" panose="020B0502040204020203" pitchFamily="34" charset="-34"/>
              </a:rPr>
              <a:t>Helena High School</a:t>
            </a:r>
            <a:endParaRPr lang="en-US" sz="6600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Imprint MT Shadow" panose="04020605060303030202" pitchFamily="82" charset="0"/>
              <a:cs typeface="Leelawadee" panose="020B05020402040202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Once Accepted…then what for Scholarship 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/>
          </a:bodyPr>
          <a:lstStyle/>
          <a:p>
            <a:pPr marL="1719072" lvl="4" indent="-457200">
              <a:buFont typeface="+mj-lt"/>
              <a:buAutoNum type="arabicPeriod"/>
            </a:pPr>
            <a:r>
              <a:rPr lang="en-US" sz="2800" dirty="0" smtClean="0"/>
              <a:t>Start with the College</a:t>
            </a:r>
          </a:p>
          <a:p>
            <a:pPr marL="1824228" lvl="5" indent="-342900">
              <a:buFont typeface="Arial" charset="0"/>
              <a:buChar char="•"/>
            </a:pPr>
            <a:r>
              <a:rPr lang="en-US" sz="2600" dirty="0" smtClean="0"/>
              <a:t>GPA – usually a 3.5</a:t>
            </a:r>
          </a:p>
          <a:p>
            <a:pPr marL="1824228" lvl="5" indent="-342900">
              <a:buFont typeface="Arial" charset="0"/>
              <a:buChar char="•"/>
            </a:pPr>
            <a:r>
              <a:rPr lang="en-US" sz="2600" dirty="0"/>
              <a:t>ACT Scores – vary from one school to </a:t>
            </a:r>
            <a:r>
              <a:rPr lang="en-US" sz="2600" dirty="0" smtClean="0"/>
              <a:t>another</a:t>
            </a:r>
          </a:p>
          <a:p>
            <a:pPr marL="1719072" lvl="4" indent="-457200">
              <a:buAutoNum type="arabicPeriod" startAt="2"/>
            </a:pPr>
            <a:r>
              <a:rPr lang="en-US" sz="2800" dirty="0" smtClean="0"/>
              <a:t>Check the departmental scholarships at school – pay attention to time frame for these</a:t>
            </a:r>
          </a:p>
          <a:p>
            <a:pPr marL="1719072" lvl="4" indent="-457200">
              <a:buAutoNum type="arabicPeriod" startAt="2"/>
            </a:pPr>
            <a:r>
              <a:rPr lang="en-US" sz="2800" dirty="0" smtClean="0"/>
              <a:t>Local Resources – look at scholarship websites and I will send some through google classroom</a:t>
            </a:r>
            <a:endParaRPr lang="en-US" sz="2800" dirty="0"/>
          </a:p>
          <a:p>
            <a:pPr marL="1261872" lvl="4" indent="0">
              <a:buNone/>
            </a:pPr>
            <a:endParaRPr lang="en-US" dirty="0" smtClean="0"/>
          </a:p>
          <a:p>
            <a:pPr marL="1261872" lvl="4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174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Websites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AchieveAlabama.org</a:t>
            </a:r>
          </a:p>
          <a:p>
            <a:r>
              <a:rPr lang="en-US" dirty="0" smtClean="0"/>
              <a:t>ACTstudent.org</a:t>
            </a:r>
          </a:p>
          <a:p>
            <a:r>
              <a:rPr lang="en-US" dirty="0" smtClean="0"/>
              <a:t>Collegeboard.com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876800" cy="452596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www.fastweb.com</a:t>
            </a:r>
            <a:endParaRPr lang="en-US" dirty="0"/>
          </a:p>
          <a:p>
            <a:r>
              <a:rPr lang="en-US" dirty="0">
                <a:hlinkClick r:id="rId3"/>
              </a:rPr>
              <a:t>http://www.chegg.com/scholarships</a:t>
            </a:r>
            <a:endParaRPr lang="en-US" dirty="0"/>
          </a:p>
          <a:p>
            <a:r>
              <a:rPr lang="en-US" dirty="0">
                <a:hlinkClick r:id="rId4"/>
              </a:rPr>
              <a:t>www.scholarships.com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7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Scholarships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 smtClean="0"/>
              <a:t>Merit Based (College web site)</a:t>
            </a:r>
          </a:p>
          <a:p>
            <a:pPr lvl="1"/>
            <a:r>
              <a:rPr lang="en-US" dirty="0" smtClean="0"/>
              <a:t>Academic</a:t>
            </a:r>
          </a:p>
          <a:p>
            <a:pPr lvl="1"/>
            <a:r>
              <a:rPr lang="en-US" dirty="0" smtClean="0"/>
              <a:t>Leadership</a:t>
            </a:r>
          </a:p>
          <a:p>
            <a:pPr lvl="1"/>
            <a:r>
              <a:rPr lang="en-US" dirty="0" smtClean="0"/>
              <a:t>Departmental</a:t>
            </a:r>
          </a:p>
          <a:p>
            <a:pPr lvl="1"/>
            <a:r>
              <a:rPr lang="en-US" dirty="0" smtClean="0"/>
              <a:t>Service</a:t>
            </a:r>
          </a:p>
          <a:p>
            <a:pPr lvl="1"/>
            <a:endParaRPr lang="en-US" dirty="0"/>
          </a:p>
          <a:p>
            <a:pPr marL="265176" indent="0">
              <a:buNone/>
            </a:pPr>
            <a:r>
              <a:rPr lang="en-US" dirty="0" smtClean="0"/>
              <a:t>Needs Based </a:t>
            </a:r>
          </a:p>
          <a:p>
            <a:pPr lvl="2"/>
            <a:r>
              <a:rPr lang="en-US" dirty="0" smtClean="0">
                <a:hlinkClick r:id="rId2"/>
              </a:rPr>
              <a:t>www.fasfa.ed.gov</a:t>
            </a:r>
            <a:endParaRPr lang="en-US" dirty="0"/>
          </a:p>
          <a:p>
            <a:pPr marL="905256" lvl="2" indent="0">
              <a:buNone/>
            </a:pPr>
            <a:endParaRPr lang="en-US" dirty="0" smtClean="0"/>
          </a:p>
          <a:p>
            <a:pPr marL="320040" indent="0">
              <a:buNone/>
            </a:pPr>
            <a:r>
              <a:rPr lang="en-US" dirty="0" smtClean="0"/>
              <a:t>Athletic</a:t>
            </a:r>
          </a:p>
          <a:p>
            <a:pPr lvl="3"/>
            <a:r>
              <a:rPr lang="en-US" dirty="0" smtClean="0">
                <a:hlinkClick r:id="rId3"/>
              </a:rPr>
              <a:t>www.eligbilitycenter.org/</a:t>
            </a:r>
            <a:endParaRPr lang="en-US" dirty="0" smtClean="0"/>
          </a:p>
          <a:p>
            <a:pPr marL="1170432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78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Merit or Academic Based Scholarships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8000" dirty="0" smtClean="0"/>
              <a:t>Determined by the College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18688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DECEMBER 1</a:t>
            </a:r>
            <a:br>
              <a:rPr lang="en-US" sz="7200" dirty="0" smtClean="0"/>
            </a:br>
            <a:r>
              <a:rPr lang="en-US" sz="7200" dirty="0" smtClean="0"/>
              <a:t>Why Important?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0224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Based….FAFSA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4400" dirty="0" smtClean="0"/>
              <a:t>Grants</a:t>
            </a:r>
          </a:p>
          <a:p>
            <a:pPr marL="137160" indent="0" algn="ctr">
              <a:buNone/>
            </a:pPr>
            <a:r>
              <a:rPr lang="en-US" sz="4400" dirty="0" smtClean="0"/>
              <a:t>Free Money</a:t>
            </a:r>
          </a:p>
          <a:p>
            <a:pPr marL="137160" indent="0" algn="ctr">
              <a:buNone/>
            </a:pPr>
            <a:r>
              <a:rPr lang="en-US" sz="4400" dirty="0" smtClean="0"/>
              <a:t>Do not have to repay</a:t>
            </a:r>
          </a:p>
          <a:p>
            <a:pPr algn="ctr"/>
            <a:endParaRPr lang="en-US" sz="4400" dirty="0"/>
          </a:p>
          <a:p>
            <a:pPr marL="137160" indent="0" algn="ctr">
              <a:buNone/>
            </a:pPr>
            <a:r>
              <a:rPr lang="en-US" sz="4400" dirty="0" smtClean="0"/>
              <a:t>Pell Grant ---- @ $5850.00 per year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9990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Based….FAFSA Loans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Stafford LOANS</a:t>
            </a:r>
          </a:p>
          <a:p>
            <a:r>
              <a:rPr lang="en-US" dirty="0"/>
              <a:t>Will be in the name of the student</a:t>
            </a:r>
          </a:p>
          <a:p>
            <a:r>
              <a:rPr lang="en-US" dirty="0"/>
              <a:t>Enrolled for 6 hours</a:t>
            </a:r>
          </a:p>
          <a:p>
            <a:r>
              <a:rPr lang="en-US" dirty="0"/>
              <a:t>Subsidized--- GOVERNMENT pays the interest</a:t>
            </a:r>
          </a:p>
          <a:p>
            <a:r>
              <a:rPr lang="en-US" dirty="0"/>
              <a:t>Unsubsidized--- student pays the interest</a:t>
            </a:r>
          </a:p>
          <a:p>
            <a:r>
              <a:rPr lang="en-US" dirty="0"/>
              <a:t>Repay over 10-25 years</a:t>
            </a:r>
          </a:p>
          <a:p>
            <a:r>
              <a:rPr lang="en-US" dirty="0"/>
              <a:t>6 months after graduation</a:t>
            </a:r>
          </a:p>
          <a:p>
            <a:r>
              <a:rPr lang="en-US" dirty="0"/>
              <a:t>Based on the income of the student at the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91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based…Stafford Loan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1st year  $5500.00  maximum</a:t>
            </a:r>
          </a:p>
          <a:p>
            <a:r>
              <a:rPr lang="en-US" dirty="0"/>
              <a:t>2nd year  $6500.00 maximum</a:t>
            </a:r>
          </a:p>
          <a:p>
            <a:r>
              <a:rPr lang="en-US" dirty="0"/>
              <a:t>3rd year&amp; up  $7500.00 maximum</a:t>
            </a:r>
          </a:p>
          <a:p>
            <a:r>
              <a:rPr lang="en-US" dirty="0"/>
              <a:t>Lower interest rates </a:t>
            </a:r>
          </a:p>
          <a:p>
            <a:r>
              <a:rPr lang="en-US" dirty="0"/>
              <a:t>Federal Work Study Programs at colleges</a:t>
            </a:r>
          </a:p>
        </p:txBody>
      </p:sp>
    </p:spTree>
    <p:extLst>
      <p:ext uri="{BB962C8B-B14F-4D97-AF65-F5344CB8AC3E}">
        <p14:creationId xmlns:p14="http://schemas.microsoft.com/office/powerpoint/2010/main" val="418538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Qualify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Application  for Federal Student Aid  www. Fafsa.ed.gov</a:t>
            </a:r>
          </a:p>
          <a:p>
            <a:r>
              <a:rPr lang="en-US" dirty="0"/>
              <a:t> CREATE a Pin number that you will remember ALWAYS</a:t>
            </a:r>
          </a:p>
          <a:p>
            <a:endParaRPr lang="en-US" dirty="0"/>
          </a:p>
          <a:p>
            <a:r>
              <a:rPr lang="en-US" dirty="0"/>
              <a:t>NEW NEW NEW NEW NEW NEW NEW NEW NEW NEW NEW NEW NEW NEW NEW </a:t>
            </a:r>
          </a:p>
          <a:p>
            <a:r>
              <a:rPr lang="en-US" dirty="0"/>
              <a:t>OCTOBER 1, 2016</a:t>
            </a:r>
          </a:p>
        </p:txBody>
      </p:sp>
    </p:spTree>
    <p:extLst>
      <p:ext uri="{BB962C8B-B14F-4D97-AF65-F5344CB8AC3E}">
        <p14:creationId xmlns:p14="http://schemas.microsoft.com/office/powerpoint/2010/main" val="300109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out the FAFSA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dirty="0"/>
              <a:t>Sections:</a:t>
            </a:r>
          </a:p>
          <a:p>
            <a:endParaRPr lang="en-US" dirty="0"/>
          </a:p>
          <a:p>
            <a:r>
              <a:rPr lang="en-US" dirty="0"/>
              <a:t>Student demographics</a:t>
            </a:r>
          </a:p>
          <a:p>
            <a:r>
              <a:rPr lang="en-US" dirty="0"/>
              <a:t>College selections</a:t>
            </a:r>
          </a:p>
          <a:p>
            <a:r>
              <a:rPr lang="en-US" dirty="0"/>
              <a:t>Dependency status</a:t>
            </a:r>
          </a:p>
          <a:p>
            <a:r>
              <a:rPr lang="en-US" dirty="0"/>
              <a:t>Parent demographics</a:t>
            </a:r>
          </a:p>
          <a:p>
            <a:r>
              <a:rPr lang="en-US" dirty="0"/>
              <a:t>Student and part financial information</a:t>
            </a:r>
          </a:p>
          <a:p>
            <a:r>
              <a:rPr lang="en-US" dirty="0"/>
              <a:t>Social Security </a:t>
            </a:r>
            <a:r>
              <a:rPr lang="en-US" dirty="0" smtClean="0"/>
              <a:t>number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dirty="0"/>
              <a:t>Notes:</a:t>
            </a:r>
          </a:p>
          <a:p>
            <a:endParaRPr lang="en-US" dirty="0"/>
          </a:p>
          <a:p>
            <a:r>
              <a:rPr lang="en-US" dirty="0"/>
              <a:t>Takes about 45 min to complete</a:t>
            </a:r>
          </a:p>
          <a:p>
            <a:r>
              <a:rPr lang="en-US" dirty="0"/>
              <a:t>Can save for 45 days</a:t>
            </a:r>
          </a:p>
          <a:p>
            <a:r>
              <a:rPr lang="en-US" dirty="0"/>
              <a:t>Helpful hints on each page</a:t>
            </a:r>
          </a:p>
          <a:p>
            <a:r>
              <a:rPr lang="en-US" dirty="0"/>
              <a:t>IRS RETRIEVAL Tool</a:t>
            </a:r>
          </a:p>
          <a:p>
            <a:r>
              <a:rPr lang="en-US" dirty="0"/>
              <a:t>Determines what family resources are available to pay for college</a:t>
            </a:r>
          </a:p>
          <a:p>
            <a:r>
              <a:rPr lang="en-US" dirty="0"/>
              <a:t>THE EFC--Expected Family Contribution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1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45720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200400"/>
          </a:xfrm>
        </p:spPr>
        <p:txBody>
          <a:bodyPr>
            <a:normAutofit/>
          </a:bodyPr>
          <a:lstStyle/>
          <a:p>
            <a:r>
              <a:rPr lang="en-US" dirty="0" smtClean="0"/>
              <a:t>Senior Administrator – Ashley Bahr</a:t>
            </a:r>
          </a:p>
          <a:p>
            <a:endParaRPr lang="en-US" dirty="0" smtClean="0"/>
          </a:p>
          <a:p>
            <a:r>
              <a:rPr lang="en-US" dirty="0" smtClean="0"/>
              <a:t>Counselor – Kristen Blanton</a:t>
            </a:r>
          </a:p>
          <a:p>
            <a:endParaRPr lang="en-US" dirty="0" smtClean="0"/>
          </a:p>
          <a:p>
            <a:r>
              <a:rPr lang="en-US" dirty="0" smtClean="0"/>
              <a:t>Senior Sponsor – Kristy Parker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39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- COA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/>
              <a:t>Cost of Attendance:</a:t>
            </a:r>
          </a:p>
          <a:p>
            <a:r>
              <a:rPr lang="en-US" dirty="0"/>
              <a:t>Tuition and Fees</a:t>
            </a:r>
          </a:p>
          <a:p>
            <a:r>
              <a:rPr lang="en-US" dirty="0"/>
              <a:t>Housing</a:t>
            </a:r>
          </a:p>
          <a:p>
            <a:r>
              <a:rPr lang="en-US" dirty="0"/>
              <a:t>Meal plan</a:t>
            </a:r>
          </a:p>
          <a:p>
            <a:r>
              <a:rPr lang="en-US" dirty="0"/>
              <a:t>Books and supplies</a:t>
            </a:r>
          </a:p>
          <a:p>
            <a:r>
              <a:rPr lang="en-US" dirty="0"/>
              <a:t>Entertainment</a:t>
            </a:r>
          </a:p>
          <a:p>
            <a:r>
              <a:rPr lang="en-US" dirty="0"/>
              <a:t>Transportation</a:t>
            </a:r>
          </a:p>
          <a:p>
            <a:r>
              <a:rPr lang="en-US" dirty="0"/>
              <a:t>Miscellaneous</a:t>
            </a:r>
          </a:p>
          <a:p>
            <a:r>
              <a:rPr lang="en-US" dirty="0"/>
              <a:t>Determined by the colleges not the GOVERNMENT</a:t>
            </a:r>
          </a:p>
        </p:txBody>
      </p:sp>
    </p:spTree>
    <p:extLst>
      <p:ext uri="{BB962C8B-B14F-4D97-AF65-F5344CB8AC3E}">
        <p14:creationId xmlns:p14="http://schemas.microsoft.com/office/powerpoint/2010/main" val="286749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Cost of Attendance - compared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/>
              <a:t>Estimated Cost of Attendance at Public School</a:t>
            </a:r>
          </a:p>
          <a:p>
            <a:r>
              <a:rPr lang="en-US" sz="2000" dirty="0"/>
              <a:t>Tuition;  $11,000.00</a:t>
            </a:r>
          </a:p>
          <a:p>
            <a:r>
              <a:rPr lang="en-US" sz="2000" dirty="0"/>
              <a:t>Room/Meal:   $10,000.00</a:t>
            </a:r>
          </a:p>
          <a:p>
            <a:r>
              <a:rPr lang="en-US" sz="2000" dirty="0"/>
              <a:t>Books:  $1200.00</a:t>
            </a:r>
          </a:p>
          <a:p>
            <a:r>
              <a:rPr lang="en-US" sz="2000" dirty="0"/>
              <a:t>Personal :  $2700.00</a:t>
            </a:r>
          </a:p>
          <a:p>
            <a:r>
              <a:rPr lang="en-US" sz="2000" dirty="0"/>
              <a:t>Transportation:  $2800.00</a:t>
            </a:r>
          </a:p>
          <a:p>
            <a:endParaRPr lang="en-US" sz="2000" dirty="0" smtClean="0"/>
          </a:p>
          <a:p>
            <a:pPr marL="137160" indent="0">
              <a:buNone/>
            </a:pPr>
            <a:r>
              <a:rPr lang="en-US" sz="2000" dirty="0"/>
              <a:t>	</a:t>
            </a:r>
            <a:r>
              <a:rPr lang="en-US" sz="2000" b="1" dirty="0" smtClean="0"/>
              <a:t>Total </a:t>
            </a:r>
            <a:r>
              <a:rPr lang="en-US" sz="2000" b="1" dirty="0"/>
              <a:t>Cost:  $27,000.00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/>
              <a:t>Estimated Cost of Attendance in Private School</a:t>
            </a:r>
          </a:p>
          <a:p>
            <a:r>
              <a:rPr lang="en-US" sz="2000" dirty="0"/>
              <a:t>Tuition:  $33,500.00</a:t>
            </a:r>
          </a:p>
          <a:p>
            <a:r>
              <a:rPr lang="en-US" sz="2000" dirty="0"/>
              <a:t>Living Expenses:  $11, 000.00</a:t>
            </a:r>
          </a:p>
          <a:p>
            <a:r>
              <a:rPr lang="en-US" sz="2000" dirty="0"/>
              <a:t>Other:   $3200.00</a:t>
            </a:r>
          </a:p>
          <a:p>
            <a:endParaRPr lang="en-US" sz="2000" dirty="0"/>
          </a:p>
          <a:p>
            <a:pPr marL="137160" indent="0">
              <a:buNone/>
            </a:pPr>
            <a:r>
              <a:rPr lang="en-US" sz="2000" dirty="0" smtClean="0"/>
              <a:t>	</a:t>
            </a:r>
            <a:r>
              <a:rPr lang="en-US" sz="2000" b="1" dirty="0" smtClean="0"/>
              <a:t>Total </a:t>
            </a:r>
            <a:r>
              <a:rPr lang="en-US" sz="2000" b="1" dirty="0"/>
              <a:t>Cost:  $</a:t>
            </a:r>
            <a:r>
              <a:rPr lang="en-US" sz="2000" b="1" dirty="0" smtClean="0"/>
              <a:t>47,700.00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7628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Need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4800" dirty="0" smtClean="0"/>
              <a:t>Cost of Attendance (COA) </a:t>
            </a:r>
          </a:p>
          <a:p>
            <a:pPr marL="137160" indent="0" algn="ctr">
              <a:buNone/>
            </a:pPr>
            <a:r>
              <a:rPr lang="en-US" sz="4800" dirty="0" smtClean="0"/>
              <a:t>– Expected Family Contribution (EFC)</a:t>
            </a:r>
          </a:p>
          <a:p>
            <a:pPr marL="137160" indent="0" algn="ctr">
              <a:buNone/>
            </a:pPr>
            <a:r>
              <a:rPr lang="en-US" sz="4800" dirty="0" smtClean="0"/>
              <a:t>______________________</a:t>
            </a:r>
          </a:p>
          <a:p>
            <a:pPr marL="137160" indent="0" algn="ctr">
              <a:buNone/>
            </a:pPr>
            <a:r>
              <a:rPr lang="en-US" sz="4800" dirty="0" smtClean="0"/>
              <a:t>= Financial Need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3168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will you need?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6681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62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Financial Aid Office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Determine eligibility after receiving information from FAFSA or CSS Profile</a:t>
            </a:r>
          </a:p>
          <a:p>
            <a:r>
              <a:rPr lang="en-US" dirty="0"/>
              <a:t>Create an aid package</a:t>
            </a:r>
          </a:p>
          <a:p>
            <a:r>
              <a:rPr lang="en-US" dirty="0"/>
              <a:t>Send award letter to student that includes</a:t>
            </a:r>
          </a:p>
          <a:p>
            <a:pPr lvl="1"/>
            <a:r>
              <a:rPr lang="en-US" dirty="0"/>
              <a:t>COA</a:t>
            </a:r>
          </a:p>
          <a:p>
            <a:pPr lvl="1"/>
            <a:r>
              <a:rPr lang="en-US" dirty="0"/>
              <a:t>Student Need</a:t>
            </a:r>
          </a:p>
          <a:p>
            <a:pPr lvl="1"/>
            <a:r>
              <a:rPr lang="en-US" dirty="0"/>
              <a:t>Types and Amount of Aid Offered</a:t>
            </a:r>
          </a:p>
          <a:p>
            <a:pPr lvl="1"/>
            <a:r>
              <a:rPr lang="en-US" dirty="0"/>
              <a:t>How and When Aid Will Be Dispersed</a:t>
            </a:r>
          </a:p>
          <a:p>
            <a:pPr lvl="1"/>
            <a:r>
              <a:rPr lang="en-US" dirty="0"/>
              <a:t>Student Employment Conditions</a:t>
            </a:r>
          </a:p>
          <a:p>
            <a:pPr lvl="1"/>
            <a:r>
              <a:rPr lang="en-US" dirty="0"/>
              <a:t>Terms and Conditions of Aid Offer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54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Sources of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Resident Assistant Benefits</a:t>
            </a:r>
          </a:p>
          <a:p>
            <a:r>
              <a:rPr lang="en-US" dirty="0"/>
              <a:t>Ambassador Programs</a:t>
            </a:r>
          </a:p>
          <a:p>
            <a:r>
              <a:rPr lang="en-US" dirty="0"/>
              <a:t>ROTC/Military Options</a:t>
            </a:r>
          </a:p>
          <a:p>
            <a:r>
              <a:rPr lang="en-US" dirty="0"/>
              <a:t>PACT/529 Plans</a:t>
            </a:r>
          </a:p>
          <a:p>
            <a:r>
              <a:rPr lang="en-US" dirty="0"/>
              <a:t>Personal Loans/Banks</a:t>
            </a:r>
          </a:p>
          <a:p>
            <a:r>
              <a:rPr lang="en-US" dirty="0"/>
              <a:t>University Payment Plans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39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May 1st</a:t>
            </a:r>
            <a:endParaRPr lang="en-US" sz="7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6000" dirty="0" smtClean="0"/>
              <a:t>You must accept financial aid and scholarships by this deadline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3084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066800"/>
            <a:ext cx="5562600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egoe UI Semibold" panose="020B0702040204020203" pitchFamily="34" charset="0"/>
              </a:rPr>
              <a:t>It is your child’s responsibility to do most of the work!</a:t>
            </a:r>
            <a:endParaRPr lang="en-US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egoe UI Semibold" panose="020B070204020402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190458"/>
            <a:ext cx="3810000" cy="3352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190458"/>
            <a:ext cx="44196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14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teams_bott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495800"/>
            <a:ext cx="6248400" cy="2103438"/>
          </a:xfrm>
          <a:prstGeom prst="rect">
            <a:avLst/>
          </a:prstGeom>
          <a:noFill/>
        </p:spPr>
      </p:pic>
      <p:pic>
        <p:nvPicPr>
          <p:cNvPr id="17411" name="Picture 3" descr="masco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5257800" cy="1963738"/>
          </a:xfrm>
          <a:prstGeom prst="rect">
            <a:avLst/>
          </a:prstGeom>
          <a:solidFill>
            <a:srgbClr val="0000FF"/>
          </a:solidFill>
        </p:spPr>
      </p:pic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3429000" y="2514600"/>
            <a:ext cx="20574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</a:rPr>
              <a:t>?</a:t>
            </a:r>
            <a:endParaRPr lang="en-US" sz="4400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 rot="19711817">
            <a:off x="843668" y="2283768"/>
            <a:ext cx="2600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Leelawadee" pitchFamily="34" charset="-34"/>
                <a:cs typeface="Leelawadee" pitchFamily="34" charset="-34"/>
              </a:rPr>
              <a:t>Application Fees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 rot="1294795">
            <a:off x="5136179" y="1992439"/>
            <a:ext cx="18325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Leelawadee" pitchFamily="34" charset="-34"/>
                <a:cs typeface="Leelawadee" pitchFamily="34" charset="-34"/>
              </a:rPr>
              <a:t>Senior Fees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89886" y="3722688"/>
            <a:ext cx="236834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eelawadee" pitchFamily="34" charset="-34"/>
                <a:cs typeface="Leelawadee" pitchFamily="34" charset="-34"/>
              </a:rPr>
              <a:t>Senior </a:t>
            </a:r>
            <a:r>
              <a:rPr lang="en-US" b="1" dirty="0" smtClean="0">
                <a:solidFill>
                  <a:schemeClr val="bg1"/>
                </a:solidFill>
                <a:latin typeface="Leelawadee" pitchFamily="34" charset="-34"/>
                <a:cs typeface="Leelawadee" pitchFamily="34" charset="-34"/>
              </a:rPr>
              <a:t>Pictures </a:t>
            </a:r>
            <a:r>
              <a:rPr lang="en-US" sz="1800" i="1" dirty="0" smtClean="0">
                <a:solidFill>
                  <a:schemeClr val="bg1"/>
                </a:solidFill>
                <a:latin typeface="Leelawadee" pitchFamily="34" charset="-34"/>
                <a:cs typeface="Leelawadee" pitchFamily="34" charset="-34"/>
              </a:rPr>
              <a:t>(Bill Miller)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6324600" y="3214856"/>
            <a:ext cx="253947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Leelawadee" pitchFamily="34" charset="-34"/>
                <a:cs typeface="Leelawadee" pitchFamily="34" charset="-34"/>
              </a:rPr>
              <a:t>Graduation </a:t>
            </a:r>
            <a:r>
              <a:rPr lang="en-US" b="1" dirty="0" smtClean="0">
                <a:solidFill>
                  <a:schemeClr val="bg1"/>
                </a:solidFill>
                <a:latin typeface="Leelawadee" pitchFamily="34" charset="-34"/>
                <a:cs typeface="Leelawadee" pitchFamily="34" charset="-34"/>
              </a:rPr>
              <a:t>Fees</a:t>
            </a:r>
          </a:p>
          <a:p>
            <a:pPr algn="ctr"/>
            <a:r>
              <a:rPr lang="en-US" sz="1800" i="1" dirty="0" smtClean="0">
                <a:solidFill>
                  <a:schemeClr val="bg1"/>
                </a:solidFill>
                <a:latin typeface="Leelawadee" pitchFamily="34" charset="-34"/>
                <a:cs typeface="Leelawadee" pitchFamily="34" charset="-34"/>
              </a:rPr>
              <a:t>(Alabama Graduation </a:t>
            </a:r>
          </a:p>
          <a:p>
            <a:pPr algn="ctr"/>
            <a:r>
              <a:rPr lang="en-US" sz="1800" i="1" dirty="0" smtClean="0">
                <a:solidFill>
                  <a:schemeClr val="bg1"/>
                </a:solidFill>
                <a:latin typeface="Leelawadee" pitchFamily="34" charset="-34"/>
                <a:cs typeface="Leelawadee" pitchFamily="34" charset="-34"/>
              </a:rPr>
              <a:t>Products)</a:t>
            </a:r>
            <a:endParaRPr lang="en-US" sz="1800" i="1" dirty="0">
              <a:solidFill>
                <a:schemeClr val="bg1"/>
              </a:solidFill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 rot="1316922">
            <a:off x="359258" y="5370554"/>
            <a:ext cx="32258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Leelawadee" pitchFamily="34" charset="-34"/>
                <a:cs typeface="Leelawadee" pitchFamily="34" charset="-34"/>
              </a:rPr>
              <a:t>AP, ACT, &amp; SAT </a:t>
            </a:r>
            <a:r>
              <a:rPr lang="en-US" b="1" dirty="0">
                <a:solidFill>
                  <a:schemeClr val="bg1"/>
                </a:solidFill>
                <a:latin typeface="Leelawadee" pitchFamily="34" charset="-34"/>
                <a:cs typeface="Leelawadee" pitchFamily="34" charset="-34"/>
              </a:rPr>
              <a:t>Tests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 rot="20207594">
            <a:off x="6098788" y="4937194"/>
            <a:ext cx="24485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Leelawadee" pitchFamily="34" charset="-34"/>
                <a:cs typeface="Leelawadee" pitchFamily="34" charset="-34"/>
              </a:rPr>
              <a:t>Senior Fashions</a:t>
            </a:r>
            <a:endParaRPr lang="en-US" b="1" dirty="0">
              <a:solidFill>
                <a:schemeClr val="bg1"/>
              </a:solidFill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886200" y="5851724"/>
            <a:ext cx="17459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Leelawadee" pitchFamily="34" charset="-34"/>
                <a:cs typeface="Leelawadee" pitchFamily="34" charset="-34"/>
              </a:rPr>
              <a:t>Senior Ads</a:t>
            </a:r>
          </a:p>
        </p:txBody>
      </p:sp>
      <p:pic>
        <p:nvPicPr>
          <p:cNvPr id="1026" name="Picture 2" descr="C:\Users\kblanton\AppData\Local\Microsoft\Windows\Temporary Internet Files\Content.IE5\O3YRF903\saco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841" y="2544931"/>
            <a:ext cx="1300317" cy="176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/>
      <p:bldP spid="20489" grpId="0"/>
      <p:bldP spid="20491" grpId="0"/>
      <p:bldP spid="20492" grpId="0"/>
      <p:bldP spid="20493" grpId="0"/>
      <p:bldP spid="204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2016 - 2017  Helena High School Senior Class</a:t>
            </a:r>
            <a:br>
              <a:rPr lang="en-US" dirty="0"/>
            </a:br>
            <a:r>
              <a:rPr lang="en-US" dirty="0"/>
              <a:t>Important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Sept. 6th - Makeup Senior Portraits</a:t>
            </a:r>
          </a:p>
          <a:p>
            <a:r>
              <a:rPr lang="en-US" dirty="0"/>
              <a:t>October 19th - Alabama Graduation Products (AGP) Meeting during Pack 60 in the Auditorium; Information on ordering Cap/Gown, invitations and senior souvenirs (no $ just height and weight needed)</a:t>
            </a:r>
          </a:p>
          <a:p>
            <a:r>
              <a:rPr lang="en-US" dirty="0"/>
              <a:t>November 2nd - Invitations orders to AGP due during lunch - $60 deposit if ordering</a:t>
            </a:r>
          </a:p>
          <a:p>
            <a:r>
              <a:rPr lang="en-US" dirty="0"/>
              <a:t>November 18th - $70 Senior fee due to Mrs. Parker in A100 (covers graduation venue rental, ceremony expenses, and senior event)</a:t>
            </a:r>
          </a:p>
          <a:p>
            <a:r>
              <a:rPr lang="en-US" dirty="0"/>
              <a:t>December 2nd - AP Fee due ($92 per class) </a:t>
            </a:r>
          </a:p>
          <a:p>
            <a:r>
              <a:rPr lang="en-US" dirty="0"/>
              <a:t>January - Prom tickets go on sale (around $45 per ticket if purchased early)  Prom is March 11th at the Carriage House at Park Crest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00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Dates…continued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April 4th - Invitation pick-up during lunch - order balance due to AGP</a:t>
            </a:r>
          </a:p>
          <a:p>
            <a:r>
              <a:rPr lang="en-US" dirty="0"/>
              <a:t>April 5th - Auditions for those who would like to perform a song at graduation (sign up with Mrs. Parker in A100)</a:t>
            </a:r>
          </a:p>
          <a:p>
            <a:r>
              <a:rPr lang="en-US" dirty="0"/>
              <a:t>April 26th - Cap/Gown pick up during lunch ($75 due to AGP at delivery)</a:t>
            </a:r>
          </a:p>
          <a:p>
            <a:r>
              <a:rPr lang="en-US" dirty="0"/>
              <a:t>May 1st - College Decision Day (wear college gear)</a:t>
            </a:r>
          </a:p>
          <a:p>
            <a:r>
              <a:rPr lang="en-US" dirty="0"/>
              <a:t>May 15th - Awards Day and Senior Event</a:t>
            </a:r>
          </a:p>
          <a:p>
            <a:r>
              <a:rPr lang="en-US" dirty="0"/>
              <a:t>May 23rd - Graduation Practice at BJCC Concert Hall (load buses at 8:30 </a:t>
            </a:r>
            <a:r>
              <a:rPr lang="en-US" dirty="0" smtClean="0"/>
              <a:t>a.m.)</a:t>
            </a:r>
            <a:endParaRPr lang="en-US" dirty="0"/>
          </a:p>
          <a:p>
            <a:r>
              <a:rPr lang="en-US" dirty="0"/>
              <a:t>May 23rd - Graduation Ceremony at BJCC Concert Hall at 6:30 </a:t>
            </a:r>
            <a:r>
              <a:rPr lang="en-US" dirty="0" smtClean="0"/>
              <a:t>p.m. </a:t>
            </a:r>
            <a:r>
              <a:rPr lang="en-US" dirty="0"/>
              <a:t>(arrive at 5:00 </a:t>
            </a:r>
            <a:r>
              <a:rPr lang="en-US" dirty="0" smtClean="0"/>
              <a:t>p.m.) </a:t>
            </a:r>
            <a:r>
              <a:rPr lang="en-US" dirty="0"/>
              <a:t>(Students will be given 9 tickets each)</a:t>
            </a:r>
          </a:p>
          <a:p>
            <a:endParaRPr lang="en-US" dirty="0"/>
          </a:p>
          <a:p>
            <a:r>
              <a:rPr lang="en-US" dirty="0"/>
              <a:t>Please note that this is a tentative schedule.</a:t>
            </a:r>
          </a:p>
        </p:txBody>
      </p:sp>
    </p:spTree>
    <p:extLst>
      <p:ext uri="{BB962C8B-B14F-4D97-AF65-F5344CB8AC3E}">
        <p14:creationId xmlns:p14="http://schemas.microsoft.com/office/powerpoint/2010/main" val="186954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1295400" y="457200"/>
            <a:ext cx="6629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College </a:t>
            </a:r>
            <a:r>
              <a:rPr lang="en-US" sz="4000" b="1" kern="1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Admissions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643062" y="1600200"/>
            <a:ext cx="632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The Application Process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 rot="402836">
            <a:off x="685800" y="4876800"/>
            <a:ext cx="253365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When </a:t>
            </a:r>
            <a:r>
              <a:rPr lang="en-US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To Apply</a:t>
            </a:r>
            <a:endParaRPr lang="en-US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 rot="576455">
            <a:off x="6096000" y="5918200"/>
            <a:ext cx="1835150" cy="487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 </a:t>
            </a:r>
          </a:p>
        </p:txBody>
      </p:sp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 rot="-470911">
            <a:off x="914400" y="3581400"/>
            <a:ext cx="20669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ACT vs. SAT</a:t>
            </a:r>
          </a:p>
        </p:txBody>
      </p:sp>
      <p:sp>
        <p:nvSpPr>
          <p:cNvPr id="15367" name="WordArt 7"/>
          <p:cNvSpPr>
            <a:spLocks noChangeArrowheads="1" noChangeShapeType="1" noTextEdit="1"/>
          </p:cNvSpPr>
          <p:nvPr/>
        </p:nvSpPr>
        <p:spPr bwMode="auto">
          <a:xfrm rot="934579">
            <a:off x="6248400" y="5867400"/>
            <a:ext cx="16383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Deadlines</a:t>
            </a:r>
          </a:p>
        </p:txBody>
      </p:sp>
      <p:sp>
        <p:nvSpPr>
          <p:cNvPr id="15368" name="WordArt 8"/>
          <p:cNvSpPr>
            <a:spLocks noChangeArrowheads="1" noChangeShapeType="1" noTextEdit="1"/>
          </p:cNvSpPr>
          <p:nvPr/>
        </p:nvSpPr>
        <p:spPr bwMode="auto">
          <a:xfrm rot="-783745">
            <a:off x="6172200" y="4724400"/>
            <a:ext cx="22860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How </a:t>
            </a:r>
            <a:r>
              <a:rPr lang="en-US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To Apply </a:t>
            </a:r>
            <a:endParaRPr lang="en-US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5369" name="WordArt 9"/>
          <p:cNvSpPr>
            <a:spLocks noChangeArrowheads="1" noChangeShapeType="1" noTextEdit="1"/>
          </p:cNvSpPr>
          <p:nvPr/>
        </p:nvSpPr>
        <p:spPr bwMode="auto">
          <a:xfrm rot="-599222">
            <a:off x="304800" y="2667000"/>
            <a:ext cx="261937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 Year Colleges</a:t>
            </a:r>
          </a:p>
        </p:txBody>
      </p:sp>
      <p:sp>
        <p:nvSpPr>
          <p:cNvPr id="15370" name="WordArt 10"/>
          <p:cNvSpPr>
            <a:spLocks noChangeArrowheads="1" noChangeShapeType="1" noTextEdit="1"/>
          </p:cNvSpPr>
          <p:nvPr/>
        </p:nvSpPr>
        <p:spPr bwMode="auto">
          <a:xfrm rot="521180">
            <a:off x="6172200" y="2667000"/>
            <a:ext cx="25241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Technical Schools</a:t>
            </a:r>
          </a:p>
        </p:txBody>
      </p:sp>
      <p:sp>
        <p:nvSpPr>
          <p:cNvPr id="15371" name="WordArt 11"/>
          <p:cNvSpPr>
            <a:spLocks noChangeArrowheads="1" noChangeShapeType="1" noTextEdit="1"/>
          </p:cNvSpPr>
          <p:nvPr/>
        </p:nvSpPr>
        <p:spPr bwMode="auto">
          <a:xfrm rot="-610294">
            <a:off x="304800" y="5943600"/>
            <a:ext cx="341947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Community Colleges</a:t>
            </a:r>
          </a:p>
        </p:txBody>
      </p:sp>
      <p:sp>
        <p:nvSpPr>
          <p:cNvPr id="15372" name="WordArt 12"/>
          <p:cNvSpPr>
            <a:spLocks noChangeArrowheads="1" noChangeShapeType="1" noTextEdit="1"/>
          </p:cNvSpPr>
          <p:nvPr/>
        </p:nvSpPr>
        <p:spPr bwMode="auto">
          <a:xfrm>
            <a:off x="4114800" y="3505200"/>
            <a:ext cx="1219200" cy="146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/>
              </a:rPr>
              <a:t>?</a:t>
            </a:r>
          </a:p>
        </p:txBody>
      </p:sp>
      <p:sp>
        <p:nvSpPr>
          <p:cNvPr id="15373" name="WordArt 13"/>
          <p:cNvSpPr>
            <a:spLocks noChangeArrowheads="1" noChangeShapeType="1" noTextEdit="1"/>
          </p:cNvSpPr>
          <p:nvPr/>
        </p:nvSpPr>
        <p:spPr bwMode="auto">
          <a:xfrm>
            <a:off x="3733800" y="6172200"/>
            <a:ext cx="21431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Scholarships</a:t>
            </a:r>
          </a:p>
        </p:txBody>
      </p:sp>
      <p:sp>
        <p:nvSpPr>
          <p:cNvPr id="15374" name="WordArt 14"/>
          <p:cNvSpPr>
            <a:spLocks noChangeArrowheads="1" noChangeShapeType="1" noTextEdit="1"/>
          </p:cNvSpPr>
          <p:nvPr/>
        </p:nvSpPr>
        <p:spPr bwMode="auto">
          <a:xfrm rot="-252152">
            <a:off x="5562600" y="3657600"/>
            <a:ext cx="2847975" cy="546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Grade Point Average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6" grpId="0"/>
      <p:bldP spid="15367" grpId="0"/>
      <p:bldP spid="15368" grpId="0"/>
      <p:bldP spid="15369" grpId="0"/>
      <p:bldP spid="15370" grpId="0"/>
      <p:bldP spid="15371" grpId="0"/>
      <p:bldP spid="15373" grpId="0"/>
      <p:bldP spid="153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086600" cy="990600"/>
          </a:xfrm>
        </p:spPr>
        <p:txBody>
          <a:bodyPr/>
          <a:lstStyle/>
          <a:p>
            <a:r>
              <a:rPr lang="en-US" dirty="0" smtClean="0"/>
              <a:t>Things to do for college :  See handout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828800"/>
            <a:ext cx="7086600" cy="4495800"/>
          </a:xfrm>
        </p:spPr>
        <p:txBody>
          <a:bodyPr>
            <a:normAutofit/>
          </a:bodyPr>
          <a:lstStyle/>
          <a:p>
            <a:pPr marL="530352" indent="-457200">
              <a:buAutoNum type="arabicPeriod"/>
            </a:pPr>
            <a:r>
              <a:rPr lang="en-US" sz="4000" dirty="0" smtClean="0"/>
              <a:t>Research</a:t>
            </a:r>
          </a:p>
          <a:p>
            <a:pPr marL="530352" indent="-457200">
              <a:buAutoNum type="arabicPeriod"/>
            </a:pPr>
            <a:r>
              <a:rPr lang="en-US" sz="4000" dirty="0" smtClean="0"/>
              <a:t>Visit</a:t>
            </a:r>
          </a:p>
          <a:p>
            <a:pPr marL="530352" indent="-457200">
              <a:buAutoNum type="arabicPeriod"/>
            </a:pPr>
            <a:r>
              <a:rPr lang="en-US" sz="4000" dirty="0" smtClean="0"/>
              <a:t>Apply</a:t>
            </a:r>
          </a:p>
          <a:p>
            <a:pPr marL="530352" indent="-457200">
              <a:buAutoNum type="arabicPeriod"/>
            </a:pPr>
            <a:r>
              <a:rPr lang="en-US" sz="4000" dirty="0" smtClean="0"/>
              <a:t>Complete FASFA</a:t>
            </a:r>
          </a:p>
          <a:p>
            <a:pPr marL="530352" indent="-457200">
              <a:buAutoNum type="arabicPeriod"/>
            </a:pPr>
            <a:r>
              <a:rPr lang="en-US" sz="4000" dirty="0" smtClean="0"/>
              <a:t>Decide</a:t>
            </a:r>
          </a:p>
          <a:p>
            <a:pPr marL="530352" indent="-457200">
              <a:buAutoNum type="arabicPeriod"/>
            </a:pPr>
            <a:r>
              <a:rPr lang="en-US" sz="4000" dirty="0" smtClean="0"/>
              <a:t>Notify</a:t>
            </a:r>
          </a:p>
          <a:p>
            <a:pPr marL="530352" indent="-457200">
              <a:buAutoNum type="arabicPeriod"/>
            </a:pPr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13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772886" y="609600"/>
            <a:ext cx="7696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Guidance Office Procedures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85800" y="22860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elawadee" pitchFamily="34" charset="-34"/>
                <a:cs typeface="Leelawadee" pitchFamily="34" charset="-34"/>
              </a:rPr>
              <a:t>Requesting A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elawadee" pitchFamily="34" charset="-34"/>
                <a:cs typeface="Leelawadee" pitchFamily="34" charset="-34"/>
              </a:rPr>
              <a:t>Transcript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elawadee" pitchFamily="34" charset="-34"/>
                <a:cs typeface="Leelawadee" pitchFamily="34" charset="-34"/>
                <a:hlinkClick r:id="rId2"/>
              </a:rPr>
              <a:t>(online)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57200" y="2667000"/>
            <a:ext cx="563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Impact" pitchFamily="34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85800" y="2895600"/>
            <a:ext cx="777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elawadee" pitchFamily="34" charset="-34"/>
                <a:cs typeface="Leelawadee" pitchFamily="34" charset="-34"/>
              </a:rPr>
              <a:t>Requesting A Letter Of Recommendation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elawadee" pitchFamily="34" charset="-34"/>
                <a:cs typeface="Leelawadee" pitchFamily="34" charset="-34"/>
              </a:rPr>
              <a:t>College  &amp; Scholarship Announcements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elawadee" pitchFamily="34" charset="-34"/>
                <a:cs typeface="Leelawadee" pitchFamily="34" charset="-34"/>
                <a:hlinkClick r:id="rId3"/>
              </a:rPr>
              <a:t>(online)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838200" y="48768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elawadee" pitchFamily="34" charset="-34"/>
                <a:cs typeface="Leelawadee" pitchFamily="34" charset="-34"/>
              </a:rPr>
              <a:t>My Future Program 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762000" y="42672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elawadee" pitchFamily="34" charset="-34"/>
                <a:cs typeface="Leelawadee" pitchFamily="34" charset="-34"/>
              </a:rPr>
              <a:t>College Visit Procedures 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elawadee" pitchFamily="34" charset="-34"/>
                <a:cs typeface="Leelawadee" pitchFamily="34" charset="-34"/>
                <a:hlinkClick r:id="rId4"/>
              </a:rPr>
              <a:t>(form)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/>
      <p:bldP spid="14341" grpId="0"/>
      <p:bldP spid="14342" grpId="0"/>
      <p:bldP spid="14344" grpId="0"/>
      <p:bldP spid="143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Freeform 8"/>
          <p:cNvSpPr>
            <a:spLocks/>
          </p:cNvSpPr>
          <p:nvPr/>
        </p:nvSpPr>
        <p:spPr bwMode="auto">
          <a:xfrm>
            <a:off x="2822575" y="757238"/>
            <a:ext cx="3252788" cy="555625"/>
          </a:xfrm>
          <a:custGeom>
            <a:avLst/>
            <a:gdLst/>
            <a:ahLst/>
            <a:cxnLst>
              <a:cxn ang="0">
                <a:pos x="0" y="634"/>
              </a:cxn>
              <a:cxn ang="0">
                <a:pos x="18" y="637"/>
              </a:cxn>
              <a:cxn ang="0">
                <a:pos x="71" y="645"/>
              </a:cxn>
              <a:cxn ang="0">
                <a:pos x="153" y="656"/>
              </a:cxn>
              <a:cxn ang="0">
                <a:pos x="259" y="665"/>
              </a:cxn>
              <a:cxn ang="0">
                <a:pos x="383" y="675"/>
              </a:cxn>
              <a:cxn ang="0">
                <a:pos x="519" y="681"/>
              </a:cxn>
              <a:cxn ang="0">
                <a:pos x="666" y="681"/>
              </a:cxn>
              <a:cxn ang="0">
                <a:pos x="814" y="671"/>
              </a:cxn>
              <a:cxn ang="0">
                <a:pos x="792" y="675"/>
              </a:cxn>
              <a:cxn ang="0">
                <a:pos x="807" y="679"/>
              </a:cxn>
              <a:cxn ang="0">
                <a:pos x="852" y="682"/>
              </a:cxn>
              <a:cxn ang="0">
                <a:pos x="923" y="686"/>
              </a:cxn>
              <a:cxn ang="0">
                <a:pos x="1017" y="690"/>
              </a:cxn>
              <a:cxn ang="0">
                <a:pos x="1126" y="694"/>
              </a:cxn>
              <a:cxn ang="0">
                <a:pos x="1247" y="696"/>
              </a:cxn>
              <a:cxn ang="0">
                <a:pos x="1375" y="697"/>
              </a:cxn>
              <a:cxn ang="0">
                <a:pos x="1504" y="699"/>
              </a:cxn>
              <a:cxn ang="0">
                <a:pos x="1630" y="699"/>
              </a:cxn>
              <a:cxn ang="0">
                <a:pos x="1746" y="697"/>
              </a:cxn>
              <a:cxn ang="0">
                <a:pos x="1852" y="696"/>
              </a:cxn>
              <a:cxn ang="0">
                <a:pos x="1937" y="692"/>
              </a:cxn>
              <a:cxn ang="0">
                <a:pos x="2000" y="686"/>
              </a:cxn>
              <a:cxn ang="0">
                <a:pos x="2036" y="681"/>
              </a:cxn>
              <a:cxn ang="0">
                <a:pos x="2037" y="671"/>
              </a:cxn>
              <a:cxn ang="0">
                <a:pos x="2046" y="167"/>
              </a:cxn>
              <a:cxn ang="0">
                <a:pos x="2015" y="160"/>
              </a:cxn>
              <a:cxn ang="0">
                <a:pos x="1957" y="146"/>
              </a:cxn>
              <a:cxn ang="0">
                <a:pos x="1874" y="128"/>
              </a:cxn>
              <a:cxn ang="0">
                <a:pos x="1772" y="107"/>
              </a:cxn>
              <a:cxn ang="0">
                <a:pos x="1649" y="83"/>
              </a:cxn>
              <a:cxn ang="0">
                <a:pos x="1513" y="60"/>
              </a:cxn>
              <a:cxn ang="0">
                <a:pos x="1364" y="39"/>
              </a:cxn>
              <a:cxn ang="0">
                <a:pos x="1208" y="20"/>
              </a:cxn>
              <a:cxn ang="0">
                <a:pos x="1044" y="7"/>
              </a:cxn>
              <a:cxn ang="0">
                <a:pos x="879" y="2"/>
              </a:cxn>
              <a:cxn ang="0">
                <a:pos x="714" y="2"/>
              </a:cxn>
              <a:cxn ang="0">
                <a:pos x="553" y="13"/>
              </a:cxn>
              <a:cxn ang="0">
                <a:pos x="400" y="36"/>
              </a:cxn>
              <a:cxn ang="0">
                <a:pos x="255" y="71"/>
              </a:cxn>
              <a:cxn ang="0">
                <a:pos x="126" y="120"/>
              </a:cxn>
            </a:cxnLst>
            <a:rect l="0" t="0" r="r" b="b"/>
            <a:pathLst>
              <a:path w="2049" h="699">
                <a:moveTo>
                  <a:pt x="66" y="150"/>
                </a:moveTo>
                <a:lnTo>
                  <a:pt x="0" y="634"/>
                </a:lnTo>
                <a:lnTo>
                  <a:pt x="5" y="634"/>
                </a:lnTo>
                <a:lnTo>
                  <a:pt x="18" y="637"/>
                </a:lnTo>
                <a:lnTo>
                  <a:pt x="40" y="641"/>
                </a:lnTo>
                <a:lnTo>
                  <a:pt x="71" y="645"/>
                </a:lnTo>
                <a:lnTo>
                  <a:pt x="109" y="650"/>
                </a:lnTo>
                <a:lnTo>
                  <a:pt x="153" y="656"/>
                </a:lnTo>
                <a:lnTo>
                  <a:pt x="202" y="662"/>
                </a:lnTo>
                <a:lnTo>
                  <a:pt x="259" y="665"/>
                </a:lnTo>
                <a:lnTo>
                  <a:pt x="318" y="671"/>
                </a:lnTo>
                <a:lnTo>
                  <a:pt x="383" y="675"/>
                </a:lnTo>
                <a:lnTo>
                  <a:pt x="449" y="679"/>
                </a:lnTo>
                <a:lnTo>
                  <a:pt x="519" y="681"/>
                </a:lnTo>
                <a:lnTo>
                  <a:pt x="593" y="682"/>
                </a:lnTo>
                <a:lnTo>
                  <a:pt x="666" y="681"/>
                </a:lnTo>
                <a:lnTo>
                  <a:pt x="739" y="677"/>
                </a:lnTo>
                <a:lnTo>
                  <a:pt x="814" y="671"/>
                </a:lnTo>
                <a:lnTo>
                  <a:pt x="799" y="673"/>
                </a:lnTo>
                <a:lnTo>
                  <a:pt x="792" y="675"/>
                </a:lnTo>
                <a:lnTo>
                  <a:pt x="795" y="677"/>
                </a:lnTo>
                <a:lnTo>
                  <a:pt x="807" y="679"/>
                </a:lnTo>
                <a:lnTo>
                  <a:pt x="826" y="681"/>
                </a:lnTo>
                <a:lnTo>
                  <a:pt x="852" y="682"/>
                </a:lnTo>
                <a:lnTo>
                  <a:pt x="886" y="684"/>
                </a:lnTo>
                <a:lnTo>
                  <a:pt x="923" y="686"/>
                </a:lnTo>
                <a:lnTo>
                  <a:pt x="967" y="688"/>
                </a:lnTo>
                <a:lnTo>
                  <a:pt x="1017" y="690"/>
                </a:lnTo>
                <a:lnTo>
                  <a:pt x="1070" y="692"/>
                </a:lnTo>
                <a:lnTo>
                  <a:pt x="1126" y="694"/>
                </a:lnTo>
                <a:lnTo>
                  <a:pt x="1185" y="696"/>
                </a:lnTo>
                <a:lnTo>
                  <a:pt x="1247" y="696"/>
                </a:lnTo>
                <a:lnTo>
                  <a:pt x="1310" y="697"/>
                </a:lnTo>
                <a:lnTo>
                  <a:pt x="1375" y="697"/>
                </a:lnTo>
                <a:lnTo>
                  <a:pt x="1439" y="699"/>
                </a:lnTo>
                <a:lnTo>
                  <a:pt x="1504" y="699"/>
                </a:lnTo>
                <a:lnTo>
                  <a:pt x="1567" y="699"/>
                </a:lnTo>
                <a:lnTo>
                  <a:pt x="1630" y="699"/>
                </a:lnTo>
                <a:lnTo>
                  <a:pt x="1690" y="699"/>
                </a:lnTo>
                <a:lnTo>
                  <a:pt x="1746" y="697"/>
                </a:lnTo>
                <a:lnTo>
                  <a:pt x="1801" y="697"/>
                </a:lnTo>
                <a:lnTo>
                  <a:pt x="1852" y="696"/>
                </a:lnTo>
                <a:lnTo>
                  <a:pt x="1896" y="694"/>
                </a:lnTo>
                <a:lnTo>
                  <a:pt x="1937" y="692"/>
                </a:lnTo>
                <a:lnTo>
                  <a:pt x="1973" y="690"/>
                </a:lnTo>
                <a:lnTo>
                  <a:pt x="2000" y="686"/>
                </a:lnTo>
                <a:lnTo>
                  <a:pt x="2022" y="682"/>
                </a:lnTo>
                <a:lnTo>
                  <a:pt x="2036" y="681"/>
                </a:lnTo>
                <a:lnTo>
                  <a:pt x="2041" y="675"/>
                </a:lnTo>
                <a:lnTo>
                  <a:pt x="2037" y="671"/>
                </a:lnTo>
                <a:lnTo>
                  <a:pt x="2049" y="169"/>
                </a:lnTo>
                <a:lnTo>
                  <a:pt x="2046" y="167"/>
                </a:lnTo>
                <a:lnTo>
                  <a:pt x="2034" y="165"/>
                </a:lnTo>
                <a:lnTo>
                  <a:pt x="2015" y="160"/>
                </a:lnTo>
                <a:lnTo>
                  <a:pt x="1990" y="154"/>
                </a:lnTo>
                <a:lnTo>
                  <a:pt x="1957" y="146"/>
                </a:lnTo>
                <a:lnTo>
                  <a:pt x="1918" y="137"/>
                </a:lnTo>
                <a:lnTo>
                  <a:pt x="1874" y="128"/>
                </a:lnTo>
                <a:lnTo>
                  <a:pt x="1824" y="116"/>
                </a:lnTo>
                <a:lnTo>
                  <a:pt x="1772" y="107"/>
                </a:lnTo>
                <a:lnTo>
                  <a:pt x="1712" y="94"/>
                </a:lnTo>
                <a:lnTo>
                  <a:pt x="1649" y="83"/>
                </a:lnTo>
                <a:lnTo>
                  <a:pt x="1582" y="71"/>
                </a:lnTo>
                <a:lnTo>
                  <a:pt x="1513" y="60"/>
                </a:lnTo>
                <a:lnTo>
                  <a:pt x="1439" y="49"/>
                </a:lnTo>
                <a:lnTo>
                  <a:pt x="1364" y="39"/>
                </a:lnTo>
                <a:lnTo>
                  <a:pt x="1286" y="30"/>
                </a:lnTo>
                <a:lnTo>
                  <a:pt x="1208" y="20"/>
                </a:lnTo>
                <a:lnTo>
                  <a:pt x="1126" y="13"/>
                </a:lnTo>
                <a:lnTo>
                  <a:pt x="1044" y="7"/>
                </a:lnTo>
                <a:lnTo>
                  <a:pt x="962" y="4"/>
                </a:lnTo>
                <a:lnTo>
                  <a:pt x="879" y="2"/>
                </a:lnTo>
                <a:lnTo>
                  <a:pt x="797" y="0"/>
                </a:lnTo>
                <a:lnTo>
                  <a:pt x="714" y="2"/>
                </a:lnTo>
                <a:lnTo>
                  <a:pt x="633" y="7"/>
                </a:lnTo>
                <a:lnTo>
                  <a:pt x="553" y="13"/>
                </a:lnTo>
                <a:lnTo>
                  <a:pt x="475" y="22"/>
                </a:lnTo>
                <a:lnTo>
                  <a:pt x="400" y="36"/>
                </a:lnTo>
                <a:lnTo>
                  <a:pt x="327" y="51"/>
                </a:lnTo>
                <a:lnTo>
                  <a:pt x="255" y="71"/>
                </a:lnTo>
                <a:lnTo>
                  <a:pt x="189" y="94"/>
                </a:lnTo>
                <a:lnTo>
                  <a:pt x="126" y="120"/>
                </a:lnTo>
                <a:lnTo>
                  <a:pt x="66" y="150"/>
                </a:lnTo>
                <a:close/>
              </a:path>
            </a:pathLst>
          </a:custGeom>
          <a:solidFill>
            <a:srgbClr val="23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5" name="Freeform 9"/>
          <p:cNvSpPr>
            <a:spLocks/>
          </p:cNvSpPr>
          <p:nvPr/>
        </p:nvSpPr>
        <p:spPr bwMode="auto">
          <a:xfrm>
            <a:off x="2768600" y="823913"/>
            <a:ext cx="3459163" cy="631825"/>
          </a:xfrm>
          <a:custGeom>
            <a:avLst/>
            <a:gdLst/>
            <a:ahLst/>
            <a:cxnLst>
              <a:cxn ang="0">
                <a:pos x="10" y="630"/>
              </a:cxn>
              <a:cxn ang="0">
                <a:pos x="88" y="625"/>
              </a:cxn>
              <a:cxn ang="0">
                <a:pos x="223" y="621"/>
              </a:cxn>
              <a:cxn ang="0">
                <a:pos x="393" y="619"/>
              </a:cxn>
              <a:cxn ang="0">
                <a:pos x="582" y="629"/>
              </a:cxn>
              <a:cxn ang="0">
                <a:pos x="766" y="651"/>
              </a:cxn>
              <a:cxn ang="0">
                <a:pos x="925" y="691"/>
              </a:cxn>
              <a:cxn ang="0">
                <a:pos x="1039" y="755"/>
              </a:cxn>
              <a:cxn ang="0">
                <a:pos x="1080" y="792"/>
              </a:cxn>
              <a:cxn ang="0">
                <a:pos x="1138" y="773"/>
              </a:cxn>
              <a:cxn ang="0">
                <a:pos x="1242" y="741"/>
              </a:cxn>
              <a:cxn ang="0">
                <a:pos x="1381" y="707"/>
              </a:cxn>
              <a:cxn ang="0">
                <a:pos x="1547" y="679"/>
              </a:cxn>
              <a:cxn ang="0">
                <a:pos x="1729" y="664"/>
              </a:cxn>
              <a:cxn ang="0">
                <a:pos x="1915" y="670"/>
              </a:cxn>
              <a:cxn ang="0">
                <a:pos x="2094" y="707"/>
              </a:cxn>
              <a:cxn ang="0">
                <a:pos x="2167" y="113"/>
              </a:cxn>
              <a:cxn ang="0">
                <a:pos x="2077" y="604"/>
              </a:cxn>
              <a:cxn ang="0">
                <a:pos x="2051" y="600"/>
              </a:cxn>
              <a:cxn ang="0">
                <a:pos x="1983" y="591"/>
              </a:cxn>
              <a:cxn ang="0">
                <a:pos x="1879" y="580"/>
              </a:cxn>
              <a:cxn ang="0">
                <a:pos x="1746" y="574"/>
              </a:cxn>
              <a:cxn ang="0">
                <a:pos x="1593" y="578"/>
              </a:cxn>
              <a:cxn ang="0">
                <a:pos x="1429" y="593"/>
              </a:cxn>
              <a:cxn ang="0">
                <a:pos x="1262" y="627"/>
              </a:cxn>
              <a:cxn ang="0">
                <a:pos x="1100" y="683"/>
              </a:cxn>
              <a:cxn ang="0">
                <a:pos x="1095" y="679"/>
              </a:cxn>
              <a:cxn ang="0">
                <a:pos x="1080" y="668"/>
              </a:cxn>
              <a:cxn ang="0">
                <a:pos x="1049" y="651"/>
              </a:cxn>
              <a:cxn ang="0">
                <a:pos x="1001" y="630"/>
              </a:cxn>
              <a:cxn ang="0">
                <a:pos x="932" y="608"/>
              </a:cxn>
              <a:cxn ang="0">
                <a:pos x="838" y="583"/>
              </a:cxn>
              <a:cxn ang="0">
                <a:pos x="719" y="563"/>
              </a:cxn>
              <a:cxn ang="0">
                <a:pos x="567" y="544"/>
              </a:cxn>
              <a:cxn ang="0">
                <a:pos x="110" y="36"/>
              </a:cxn>
              <a:cxn ang="0">
                <a:pos x="0" y="630"/>
              </a:cxn>
            </a:cxnLst>
            <a:rect l="0" t="0" r="r" b="b"/>
            <a:pathLst>
              <a:path w="2179" h="796">
                <a:moveTo>
                  <a:pt x="0" y="630"/>
                </a:moveTo>
                <a:lnTo>
                  <a:pt x="10" y="630"/>
                </a:lnTo>
                <a:lnTo>
                  <a:pt x="40" y="629"/>
                </a:lnTo>
                <a:lnTo>
                  <a:pt x="88" y="625"/>
                </a:lnTo>
                <a:lnTo>
                  <a:pt x="149" y="623"/>
                </a:lnTo>
                <a:lnTo>
                  <a:pt x="223" y="621"/>
                </a:lnTo>
                <a:lnTo>
                  <a:pt x="305" y="619"/>
                </a:lnTo>
                <a:lnTo>
                  <a:pt x="393" y="619"/>
                </a:lnTo>
                <a:lnTo>
                  <a:pt x="487" y="623"/>
                </a:lnTo>
                <a:lnTo>
                  <a:pt x="582" y="629"/>
                </a:lnTo>
                <a:lnTo>
                  <a:pt x="676" y="638"/>
                </a:lnTo>
                <a:lnTo>
                  <a:pt x="766" y="651"/>
                </a:lnTo>
                <a:lnTo>
                  <a:pt x="850" y="668"/>
                </a:lnTo>
                <a:lnTo>
                  <a:pt x="925" y="691"/>
                </a:lnTo>
                <a:lnTo>
                  <a:pt x="989" y="719"/>
                </a:lnTo>
                <a:lnTo>
                  <a:pt x="1039" y="755"/>
                </a:lnTo>
                <a:lnTo>
                  <a:pt x="1073" y="796"/>
                </a:lnTo>
                <a:lnTo>
                  <a:pt x="1080" y="792"/>
                </a:lnTo>
                <a:lnTo>
                  <a:pt x="1102" y="785"/>
                </a:lnTo>
                <a:lnTo>
                  <a:pt x="1138" y="773"/>
                </a:lnTo>
                <a:lnTo>
                  <a:pt x="1184" y="758"/>
                </a:lnTo>
                <a:lnTo>
                  <a:pt x="1242" y="741"/>
                </a:lnTo>
                <a:lnTo>
                  <a:pt x="1308" y="724"/>
                </a:lnTo>
                <a:lnTo>
                  <a:pt x="1381" y="707"/>
                </a:lnTo>
                <a:lnTo>
                  <a:pt x="1461" y="692"/>
                </a:lnTo>
                <a:lnTo>
                  <a:pt x="1547" y="679"/>
                </a:lnTo>
                <a:lnTo>
                  <a:pt x="1637" y="668"/>
                </a:lnTo>
                <a:lnTo>
                  <a:pt x="1729" y="664"/>
                </a:lnTo>
                <a:lnTo>
                  <a:pt x="1821" y="664"/>
                </a:lnTo>
                <a:lnTo>
                  <a:pt x="1915" y="670"/>
                </a:lnTo>
                <a:lnTo>
                  <a:pt x="2005" y="685"/>
                </a:lnTo>
                <a:lnTo>
                  <a:pt x="2094" y="707"/>
                </a:lnTo>
                <a:lnTo>
                  <a:pt x="2179" y="739"/>
                </a:lnTo>
                <a:lnTo>
                  <a:pt x="2167" y="113"/>
                </a:lnTo>
                <a:lnTo>
                  <a:pt x="2068" y="119"/>
                </a:lnTo>
                <a:lnTo>
                  <a:pt x="2077" y="604"/>
                </a:lnTo>
                <a:lnTo>
                  <a:pt x="2070" y="602"/>
                </a:lnTo>
                <a:lnTo>
                  <a:pt x="2051" y="600"/>
                </a:lnTo>
                <a:lnTo>
                  <a:pt x="2022" y="595"/>
                </a:lnTo>
                <a:lnTo>
                  <a:pt x="1983" y="591"/>
                </a:lnTo>
                <a:lnTo>
                  <a:pt x="1935" y="585"/>
                </a:lnTo>
                <a:lnTo>
                  <a:pt x="1879" y="580"/>
                </a:lnTo>
                <a:lnTo>
                  <a:pt x="1814" y="576"/>
                </a:lnTo>
                <a:lnTo>
                  <a:pt x="1746" y="574"/>
                </a:lnTo>
                <a:lnTo>
                  <a:pt x="1671" y="574"/>
                </a:lnTo>
                <a:lnTo>
                  <a:pt x="1593" y="578"/>
                </a:lnTo>
                <a:lnTo>
                  <a:pt x="1513" y="583"/>
                </a:lnTo>
                <a:lnTo>
                  <a:pt x="1429" y="593"/>
                </a:lnTo>
                <a:lnTo>
                  <a:pt x="1346" y="608"/>
                </a:lnTo>
                <a:lnTo>
                  <a:pt x="1262" y="627"/>
                </a:lnTo>
                <a:lnTo>
                  <a:pt x="1180" y="651"/>
                </a:lnTo>
                <a:lnTo>
                  <a:pt x="1100" y="683"/>
                </a:lnTo>
                <a:lnTo>
                  <a:pt x="1099" y="681"/>
                </a:lnTo>
                <a:lnTo>
                  <a:pt x="1095" y="679"/>
                </a:lnTo>
                <a:lnTo>
                  <a:pt x="1090" y="674"/>
                </a:lnTo>
                <a:lnTo>
                  <a:pt x="1080" y="668"/>
                </a:lnTo>
                <a:lnTo>
                  <a:pt x="1066" y="659"/>
                </a:lnTo>
                <a:lnTo>
                  <a:pt x="1049" y="651"/>
                </a:lnTo>
                <a:lnTo>
                  <a:pt x="1027" y="640"/>
                </a:lnTo>
                <a:lnTo>
                  <a:pt x="1001" y="630"/>
                </a:lnTo>
                <a:lnTo>
                  <a:pt x="969" y="619"/>
                </a:lnTo>
                <a:lnTo>
                  <a:pt x="932" y="608"/>
                </a:lnTo>
                <a:lnTo>
                  <a:pt x="889" y="595"/>
                </a:lnTo>
                <a:lnTo>
                  <a:pt x="838" y="583"/>
                </a:lnTo>
                <a:lnTo>
                  <a:pt x="782" y="572"/>
                </a:lnTo>
                <a:lnTo>
                  <a:pt x="719" y="563"/>
                </a:lnTo>
                <a:lnTo>
                  <a:pt x="647" y="553"/>
                </a:lnTo>
                <a:lnTo>
                  <a:pt x="567" y="544"/>
                </a:lnTo>
                <a:lnTo>
                  <a:pt x="81" y="521"/>
                </a:lnTo>
                <a:lnTo>
                  <a:pt x="110" y="36"/>
                </a:lnTo>
                <a:lnTo>
                  <a:pt x="8" y="0"/>
                </a:lnTo>
                <a:lnTo>
                  <a:pt x="0" y="63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6" name="Freeform 10"/>
          <p:cNvSpPr>
            <a:spLocks/>
          </p:cNvSpPr>
          <p:nvPr/>
        </p:nvSpPr>
        <p:spPr bwMode="auto">
          <a:xfrm>
            <a:off x="1905000" y="304800"/>
            <a:ext cx="5334000" cy="914400"/>
          </a:xfrm>
          <a:custGeom>
            <a:avLst/>
            <a:gdLst/>
            <a:ahLst/>
            <a:cxnLst>
              <a:cxn ang="0">
                <a:pos x="1573" y="0"/>
              </a:cxn>
              <a:cxn ang="0">
                <a:pos x="0" y="481"/>
              </a:cxn>
              <a:cxn ang="0">
                <a:pos x="1637" y="1130"/>
              </a:cxn>
              <a:cxn ang="0">
                <a:pos x="3360" y="579"/>
              </a:cxn>
              <a:cxn ang="0">
                <a:pos x="1573" y="0"/>
              </a:cxn>
            </a:cxnLst>
            <a:rect l="0" t="0" r="r" b="b"/>
            <a:pathLst>
              <a:path w="3360" h="1130">
                <a:moveTo>
                  <a:pt x="1573" y="0"/>
                </a:moveTo>
                <a:lnTo>
                  <a:pt x="0" y="481"/>
                </a:lnTo>
                <a:lnTo>
                  <a:pt x="1637" y="1130"/>
                </a:lnTo>
                <a:lnTo>
                  <a:pt x="3360" y="579"/>
                </a:lnTo>
                <a:lnTo>
                  <a:pt x="1573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7" name="Freeform 11"/>
          <p:cNvSpPr>
            <a:spLocks/>
          </p:cNvSpPr>
          <p:nvPr/>
        </p:nvSpPr>
        <p:spPr bwMode="auto">
          <a:xfrm>
            <a:off x="2362200" y="381000"/>
            <a:ext cx="4308475" cy="731838"/>
          </a:xfrm>
          <a:custGeom>
            <a:avLst/>
            <a:gdLst/>
            <a:ahLst/>
            <a:cxnLst>
              <a:cxn ang="0">
                <a:pos x="1258" y="0"/>
              </a:cxn>
              <a:cxn ang="0">
                <a:pos x="0" y="385"/>
              </a:cxn>
              <a:cxn ang="0">
                <a:pos x="1309" y="904"/>
              </a:cxn>
              <a:cxn ang="0">
                <a:pos x="2687" y="462"/>
              </a:cxn>
              <a:cxn ang="0">
                <a:pos x="1258" y="0"/>
              </a:cxn>
            </a:cxnLst>
            <a:rect l="0" t="0" r="r" b="b"/>
            <a:pathLst>
              <a:path w="2687" h="904">
                <a:moveTo>
                  <a:pt x="1258" y="0"/>
                </a:moveTo>
                <a:lnTo>
                  <a:pt x="0" y="385"/>
                </a:lnTo>
                <a:lnTo>
                  <a:pt x="1309" y="904"/>
                </a:lnTo>
                <a:lnTo>
                  <a:pt x="2687" y="462"/>
                </a:lnTo>
                <a:lnTo>
                  <a:pt x="1258" y="0"/>
                </a:lnTo>
                <a:close/>
              </a:path>
            </a:pathLst>
          </a:custGeom>
          <a:solidFill>
            <a:srgbClr val="23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8" name="Freeform 12"/>
          <p:cNvSpPr>
            <a:spLocks/>
          </p:cNvSpPr>
          <p:nvPr/>
        </p:nvSpPr>
        <p:spPr bwMode="auto">
          <a:xfrm>
            <a:off x="3752850" y="615950"/>
            <a:ext cx="1425575" cy="1160463"/>
          </a:xfrm>
          <a:custGeom>
            <a:avLst/>
            <a:gdLst/>
            <a:ahLst/>
            <a:cxnLst>
              <a:cxn ang="0">
                <a:pos x="250" y="128"/>
              </a:cxn>
              <a:cxn ang="0">
                <a:pos x="266" y="177"/>
              </a:cxn>
              <a:cxn ang="0">
                <a:pos x="320" y="205"/>
              </a:cxn>
              <a:cxn ang="0">
                <a:pos x="417" y="254"/>
              </a:cxn>
              <a:cxn ang="0">
                <a:pos x="523" y="314"/>
              </a:cxn>
              <a:cxn ang="0">
                <a:pos x="608" y="374"/>
              </a:cxn>
              <a:cxn ang="0">
                <a:pos x="640" y="421"/>
              </a:cxn>
              <a:cxn ang="0">
                <a:pos x="664" y="453"/>
              </a:cxn>
              <a:cxn ang="0">
                <a:pos x="695" y="523"/>
              </a:cxn>
              <a:cxn ang="0">
                <a:pos x="691" y="581"/>
              </a:cxn>
              <a:cxn ang="0">
                <a:pos x="654" y="675"/>
              </a:cxn>
              <a:cxn ang="0">
                <a:pos x="598" y="750"/>
              </a:cxn>
              <a:cxn ang="0">
                <a:pos x="526" y="796"/>
              </a:cxn>
              <a:cxn ang="0">
                <a:pos x="460" y="771"/>
              </a:cxn>
              <a:cxn ang="0">
                <a:pos x="354" y="786"/>
              </a:cxn>
              <a:cxn ang="0">
                <a:pos x="165" y="1008"/>
              </a:cxn>
              <a:cxn ang="0">
                <a:pos x="121" y="1044"/>
              </a:cxn>
              <a:cxn ang="0">
                <a:pos x="63" y="1038"/>
              </a:cxn>
              <a:cxn ang="0">
                <a:pos x="32" y="1023"/>
              </a:cxn>
              <a:cxn ang="0">
                <a:pos x="0" y="1095"/>
              </a:cxn>
              <a:cxn ang="0">
                <a:pos x="54" y="1228"/>
              </a:cxn>
              <a:cxn ang="0">
                <a:pos x="95" y="1245"/>
              </a:cxn>
              <a:cxn ang="0">
                <a:pos x="170" y="1264"/>
              </a:cxn>
              <a:cxn ang="0">
                <a:pos x="204" y="1254"/>
              </a:cxn>
              <a:cxn ang="0">
                <a:pos x="202" y="1301"/>
              </a:cxn>
              <a:cxn ang="0">
                <a:pos x="284" y="1360"/>
              </a:cxn>
              <a:cxn ang="0">
                <a:pos x="369" y="1394"/>
              </a:cxn>
              <a:cxn ang="0">
                <a:pos x="453" y="1456"/>
              </a:cxn>
              <a:cxn ang="0">
                <a:pos x="543" y="1431"/>
              </a:cxn>
              <a:cxn ang="0">
                <a:pos x="523" y="1367"/>
              </a:cxn>
              <a:cxn ang="0">
                <a:pos x="463" y="1311"/>
              </a:cxn>
              <a:cxn ang="0">
                <a:pos x="513" y="1221"/>
              </a:cxn>
              <a:cxn ang="0">
                <a:pos x="564" y="1174"/>
              </a:cxn>
              <a:cxn ang="0">
                <a:pos x="637" y="1072"/>
              </a:cxn>
              <a:cxn ang="0">
                <a:pos x="651" y="995"/>
              </a:cxn>
              <a:cxn ang="0">
                <a:pos x="760" y="886"/>
              </a:cxn>
              <a:cxn ang="0">
                <a:pos x="867" y="756"/>
              </a:cxn>
              <a:cxn ang="0">
                <a:pos x="884" y="688"/>
              </a:cxn>
              <a:cxn ang="0">
                <a:pos x="898" y="536"/>
              </a:cxn>
              <a:cxn ang="0">
                <a:pos x="848" y="386"/>
              </a:cxn>
              <a:cxn ang="0">
                <a:pos x="816" y="329"/>
              </a:cxn>
              <a:cxn ang="0">
                <a:pos x="717" y="211"/>
              </a:cxn>
              <a:cxn ang="0">
                <a:pos x="605" y="137"/>
              </a:cxn>
              <a:cxn ang="0">
                <a:pos x="569" y="117"/>
              </a:cxn>
              <a:cxn ang="0">
                <a:pos x="504" y="81"/>
              </a:cxn>
              <a:cxn ang="0">
                <a:pos x="426" y="42"/>
              </a:cxn>
              <a:cxn ang="0">
                <a:pos x="352" y="11"/>
              </a:cxn>
              <a:cxn ang="0">
                <a:pos x="300" y="0"/>
              </a:cxn>
              <a:cxn ang="0">
                <a:pos x="281" y="13"/>
              </a:cxn>
              <a:cxn ang="0">
                <a:pos x="255" y="51"/>
              </a:cxn>
            </a:cxnLst>
            <a:rect l="0" t="0" r="r" b="b"/>
            <a:pathLst>
              <a:path w="898" h="1463">
                <a:moveTo>
                  <a:pt x="255" y="90"/>
                </a:moveTo>
                <a:lnTo>
                  <a:pt x="254" y="102"/>
                </a:lnTo>
                <a:lnTo>
                  <a:pt x="250" y="128"/>
                </a:lnTo>
                <a:lnTo>
                  <a:pt x="250" y="156"/>
                </a:lnTo>
                <a:lnTo>
                  <a:pt x="260" y="175"/>
                </a:lnTo>
                <a:lnTo>
                  <a:pt x="266" y="177"/>
                </a:lnTo>
                <a:lnTo>
                  <a:pt x="277" y="183"/>
                </a:lnTo>
                <a:lnTo>
                  <a:pt x="296" y="192"/>
                </a:lnTo>
                <a:lnTo>
                  <a:pt x="320" y="205"/>
                </a:lnTo>
                <a:lnTo>
                  <a:pt x="351" y="218"/>
                </a:lnTo>
                <a:lnTo>
                  <a:pt x="383" y="235"/>
                </a:lnTo>
                <a:lnTo>
                  <a:pt x="417" y="254"/>
                </a:lnTo>
                <a:lnTo>
                  <a:pt x="453" y="273"/>
                </a:lnTo>
                <a:lnTo>
                  <a:pt x="489" y="294"/>
                </a:lnTo>
                <a:lnTo>
                  <a:pt x="523" y="314"/>
                </a:lnTo>
                <a:lnTo>
                  <a:pt x="555" y="335"/>
                </a:lnTo>
                <a:lnTo>
                  <a:pt x="584" y="356"/>
                </a:lnTo>
                <a:lnTo>
                  <a:pt x="608" y="374"/>
                </a:lnTo>
                <a:lnTo>
                  <a:pt x="627" y="391"/>
                </a:lnTo>
                <a:lnTo>
                  <a:pt x="637" y="408"/>
                </a:lnTo>
                <a:lnTo>
                  <a:pt x="640" y="421"/>
                </a:lnTo>
                <a:lnTo>
                  <a:pt x="644" y="425"/>
                </a:lnTo>
                <a:lnTo>
                  <a:pt x="652" y="436"/>
                </a:lnTo>
                <a:lnTo>
                  <a:pt x="664" y="453"/>
                </a:lnTo>
                <a:lnTo>
                  <a:pt x="676" y="474"/>
                </a:lnTo>
                <a:lnTo>
                  <a:pt x="688" y="498"/>
                </a:lnTo>
                <a:lnTo>
                  <a:pt x="695" y="523"/>
                </a:lnTo>
                <a:lnTo>
                  <a:pt x="698" y="547"/>
                </a:lnTo>
                <a:lnTo>
                  <a:pt x="695" y="572"/>
                </a:lnTo>
                <a:lnTo>
                  <a:pt x="691" y="581"/>
                </a:lnTo>
                <a:lnTo>
                  <a:pt x="683" y="606"/>
                </a:lnTo>
                <a:lnTo>
                  <a:pt x="671" y="638"/>
                </a:lnTo>
                <a:lnTo>
                  <a:pt x="654" y="675"/>
                </a:lnTo>
                <a:lnTo>
                  <a:pt x="637" y="709"/>
                </a:lnTo>
                <a:lnTo>
                  <a:pt x="617" y="735"/>
                </a:lnTo>
                <a:lnTo>
                  <a:pt x="598" y="750"/>
                </a:lnTo>
                <a:lnTo>
                  <a:pt x="581" y="745"/>
                </a:lnTo>
                <a:lnTo>
                  <a:pt x="531" y="799"/>
                </a:lnTo>
                <a:lnTo>
                  <a:pt x="526" y="796"/>
                </a:lnTo>
                <a:lnTo>
                  <a:pt x="511" y="788"/>
                </a:lnTo>
                <a:lnTo>
                  <a:pt x="487" y="781"/>
                </a:lnTo>
                <a:lnTo>
                  <a:pt x="460" y="771"/>
                </a:lnTo>
                <a:lnTo>
                  <a:pt x="426" y="769"/>
                </a:lnTo>
                <a:lnTo>
                  <a:pt x="390" y="773"/>
                </a:lnTo>
                <a:lnTo>
                  <a:pt x="354" y="786"/>
                </a:lnTo>
                <a:lnTo>
                  <a:pt x="320" y="813"/>
                </a:lnTo>
                <a:lnTo>
                  <a:pt x="168" y="1004"/>
                </a:lnTo>
                <a:lnTo>
                  <a:pt x="165" y="1008"/>
                </a:lnTo>
                <a:lnTo>
                  <a:pt x="155" y="1019"/>
                </a:lnTo>
                <a:lnTo>
                  <a:pt x="139" y="1033"/>
                </a:lnTo>
                <a:lnTo>
                  <a:pt x="121" y="1044"/>
                </a:lnTo>
                <a:lnTo>
                  <a:pt x="100" y="1051"/>
                </a:lnTo>
                <a:lnTo>
                  <a:pt x="82" y="1049"/>
                </a:lnTo>
                <a:lnTo>
                  <a:pt x="63" y="1038"/>
                </a:lnTo>
                <a:lnTo>
                  <a:pt x="47" y="1010"/>
                </a:lnTo>
                <a:lnTo>
                  <a:pt x="42" y="1014"/>
                </a:lnTo>
                <a:lnTo>
                  <a:pt x="32" y="1023"/>
                </a:lnTo>
                <a:lnTo>
                  <a:pt x="18" y="1040"/>
                </a:lnTo>
                <a:lnTo>
                  <a:pt x="5" y="1065"/>
                </a:lnTo>
                <a:lnTo>
                  <a:pt x="0" y="1095"/>
                </a:lnTo>
                <a:lnTo>
                  <a:pt x="1" y="1132"/>
                </a:lnTo>
                <a:lnTo>
                  <a:pt x="18" y="1177"/>
                </a:lnTo>
                <a:lnTo>
                  <a:pt x="54" y="1228"/>
                </a:lnTo>
                <a:lnTo>
                  <a:pt x="59" y="1230"/>
                </a:lnTo>
                <a:lnTo>
                  <a:pt x="75" y="1238"/>
                </a:lnTo>
                <a:lnTo>
                  <a:pt x="95" y="1245"/>
                </a:lnTo>
                <a:lnTo>
                  <a:pt x="121" y="1253"/>
                </a:lnTo>
                <a:lnTo>
                  <a:pt x="146" y="1260"/>
                </a:lnTo>
                <a:lnTo>
                  <a:pt x="170" y="1264"/>
                </a:lnTo>
                <a:lnTo>
                  <a:pt x="192" y="1260"/>
                </a:lnTo>
                <a:lnTo>
                  <a:pt x="206" y="1251"/>
                </a:lnTo>
                <a:lnTo>
                  <a:pt x="204" y="1254"/>
                </a:lnTo>
                <a:lnTo>
                  <a:pt x="201" y="1266"/>
                </a:lnTo>
                <a:lnTo>
                  <a:pt x="199" y="1283"/>
                </a:lnTo>
                <a:lnTo>
                  <a:pt x="202" y="1301"/>
                </a:lnTo>
                <a:lnTo>
                  <a:pt x="216" y="1322"/>
                </a:lnTo>
                <a:lnTo>
                  <a:pt x="243" y="1343"/>
                </a:lnTo>
                <a:lnTo>
                  <a:pt x="284" y="1360"/>
                </a:lnTo>
                <a:lnTo>
                  <a:pt x="347" y="1371"/>
                </a:lnTo>
                <a:lnTo>
                  <a:pt x="352" y="1379"/>
                </a:lnTo>
                <a:lnTo>
                  <a:pt x="369" y="1394"/>
                </a:lnTo>
                <a:lnTo>
                  <a:pt x="392" y="1416"/>
                </a:lnTo>
                <a:lnTo>
                  <a:pt x="421" y="1437"/>
                </a:lnTo>
                <a:lnTo>
                  <a:pt x="453" y="1456"/>
                </a:lnTo>
                <a:lnTo>
                  <a:pt x="485" y="1463"/>
                </a:lnTo>
                <a:lnTo>
                  <a:pt x="516" y="1458"/>
                </a:lnTo>
                <a:lnTo>
                  <a:pt x="543" y="1431"/>
                </a:lnTo>
                <a:lnTo>
                  <a:pt x="548" y="1379"/>
                </a:lnTo>
                <a:lnTo>
                  <a:pt x="542" y="1375"/>
                </a:lnTo>
                <a:lnTo>
                  <a:pt x="523" y="1367"/>
                </a:lnTo>
                <a:lnTo>
                  <a:pt x="501" y="1352"/>
                </a:lnTo>
                <a:lnTo>
                  <a:pt x="480" y="1333"/>
                </a:lnTo>
                <a:lnTo>
                  <a:pt x="463" y="1311"/>
                </a:lnTo>
                <a:lnTo>
                  <a:pt x="461" y="1283"/>
                </a:lnTo>
                <a:lnTo>
                  <a:pt x="475" y="1253"/>
                </a:lnTo>
                <a:lnTo>
                  <a:pt x="513" y="1221"/>
                </a:lnTo>
                <a:lnTo>
                  <a:pt x="519" y="1215"/>
                </a:lnTo>
                <a:lnTo>
                  <a:pt x="538" y="1198"/>
                </a:lnTo>
                <a:lnTo>
                  <a:pt x="564" y="1174"/>
                </a:lnTo>
                <a:lnTo>
                  <a:pt x="591" y="1142"/>
                </a:lnTo>
                <a:lnTo>
                  <a:pt x="617" y="1108"/>
                </a:lnTo>
                <a:lnTo>
                  <a:pt x="637" y="1072"/>
                </a:lnTo>
                <a:lnTo>
                  <a:pt x="645" y="1036"/>
                </a:lnTo>
                <a:lnTo>
                  <a:pt x="640" y="1004"/>
                </a:lnTo>
                <a:lnTo>
                  <a:pt x="651" y="995"/>
                </a:lnTo>
                <a:lnTo>
                  <a:pt x="678" y="969"/>
                </a:lnTo>
                <a:lnTo>
                  <a:pt x="715" y="931"/>
                </a:lnTo>
                <a:lnTo>
                  <a:pt x="760" y="886"/>
                </a:lnTo>
                <a:lnTo>
                  <a:pt x="804" y="839"/>
                </a:lnTo>
                <a:lnTo>
                  <a:pt x="841" y="794"/>
                </a:lnTo>
                <a:lnTo>
                  <a:pt x="867" y="756"/>
                </a:lnTo>
                <a:lnTo>
                  <a:pt x="876" y="728"/>
                </a:lnTo>
                <a:lnTo>
                  <a:pt x="879" y="717"/>
                </a:lnTo>
                <a:lnTo>
                  <a:pt x="884" y="688"/>
                </a:lnTo>
                <a:lnTo>
                  <a:pt x="891" y="645"/>
                </a:lnTo>
                <a:lnTo>
                  <a:pt x="898" y="593"/>
                </a:lnTo>
                <a:lnTo>
                  <a:pt x="898" y="536"/>
                </a:lnTo>
                <a:lnTo>
                  <a:pt x="893" y="480"/>
                </a:lnTo>
                <a:lnTo>
                  <a:pt x="876" y="427"/>
                </a:lnTo>
                <a:lnTo>
                  <a:pt x="848" y="386"/>
                </a:lnTo>
                <a:lnTo>
                  <a:pt x="845" y="378"/>
                </a:lnTo>
                <a:lnTo>
                  <a:pt x="835" y="357"/>
                </a:lnTo>
                <a:lnTo>
                  <a:pt x="816" y="329"/>
                </a:lnTo>
                <a:lnTo>
                  <a:pt x="792" y="292"/>
                </a:lnTo>
                <a:lnTo>
                  <a:pt x="758" y="252"/>
                </a:lnTo>
                <a:lnTo>
                  <a:pt x="717" y="211"/>
                </a:lnTo>
                <a:lnTo>
                  <a:pt x="666" y="173"/>
                </a:lnTo>
                <a:lnTo>
                  <a:pt x="608" y="139"/>
                </a:lnTo>
                <a:lnTo>
                  <a:pt x="605" y="137"/>
                </a:lnTo>
                <a:lnTo>
                  <a:pt x="598" y="134"/>
                </a:lnTo>
                <a:lnTo>
                  <a:pt x="586" y="126"/>
                </a:lnTo>
                <a:lnTo>
                  <a:pt x="569" y="117"/>
                </a:lnTo>
                <a:lnTo>
                  <a:pt x="550" y="105"/>
                </a:lnTo>
                <a:lnTo>
                  <a:pt x="528" y="94"/>
                </a:lnTo>
                <a:lnTo>
                  <a:pt x="504" y="81"/>
                </a:lnTo>
                <a:lnTo>
                  <a:pt x="479" y="68"/>
                </a:lnTo>
                <a:lnTo>
                  <a:pt x="451" y="55"/>
                </a:lnTo>
                <a:lnTo>
                  <a:pt x="426" y="42"/>
                </a:lnTo>
                <a:lnTo>
                  <a:pt x="400" y="30"/>
                </a:lnTo>
                <a:lnTo>
                  <a:pt x="375" y="19"/>
                </a:lnTo>
                <a:lnTo>
                  <a:pt x="352" y="11"/>
                </a:lnTo>
                <a:lnTo>
                  <a:pt x="332" y="4"/>
                </a:lnTo>
                <a:lnTo>
                  <a:pt x="313" y="0"/>
                </a:lnTo>
                <a:lnTo>
                  <a:pt x="300" y="0"/>
                </a:lnTo>
                <a:lnTo>
                  <a:pt x="296" y="2"/>
                </a:lnTo>
                <a:lnTo>
                  <a:pt x="291" y="6"/>
                </a:lnTo>
                <a:lnTo>
                  <a:pt x="281" y="13"/>
                </a:lnTo>
                <a:lnTo>
                  <a:pt x="271" y="23"/>
                </a:lnTo>
                <a:lnTo>
                  <a:pt x="262" y="36"/>
                </a:lnTo>
                <a:lnTo>
                  <a:pt x="255" y="51"/>
                </a:lnTo>
                <a:lnTo>
                  <a:pt x="252" y="70"/>
                </a:lnTo>
                <a:lnTo>
                  <a:pt x="255" y="9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9" name="Freeform 13"/>
          <p:cNvSpPr>
            <a:spLocks/>
          </p:cNvSpPr>
          <p:nvPr/>
        </p:nvSpPr>
        <p:spPr bwMode="auto">
          <a:xfrm>
            <a:off x="4229100" y="649288"/>
            <a:ext cx="885825" cy="763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" y="4"/>
              </a:cxn>
              <a:cxn ang="0">
                <a:pos x="44" y="17"/>
              </a:cxn>
              <a:cxn ang="0">
                <a:pos x="93" y="38"/>
              </a:cxn>
              <a:cxn ang="0">
                <a:pos x="153" y="66"/>
              </a:cxn>
              <a:cxn ang="0">
                <a:pos x="223" y="102"/>
              </a:cxn>
              <a:cxn ang="0">
                <a:pos x="294" y="147"/>
              </a:cxn>
              <a:cxn ang="0">
                <a:pos x="366" y="198"/>
              </a:cxn>
              <a:cxn ang="0">
                <a:pos x="432" y="256"/>
              </a:cxn>
              <a:cxn ang="0">
                <a:pos x="489" y="322"/>
              </a:cxn>
              <a:cxn ang="0">
                <a:pos x="531" y="393"/>
              </a:cxn>
              <a:cxn ang="0">
                <a:pos x="557" y="472"/>
              </a:cxn>
              <a:cxn ang="0">
                <a:pos x="558" y="559"/>
              </a:cxn>
              <a:cxn ang="0">
                <a:pos x="535" y="649"/>
              </a:cxn>
              <a:cxn ang="0">
                <a:pos x="480" y="747"/>
              </a:cxn>
              <a:cxn ang="0">
                <a:pos x="388" y="852"/>
              </a:cxn>
              <a:cxn ang="0">
                <a:pos x="259" y="961"/>
              </a:cxn>
              <a:cxn ang="0">
                <a:pos x="238" y="817"/>
              </a:cxn>
              <a:cxn ang="0">
                <a:pos x="245" y="813"/>
              </a:cxn>
              <a:cxn ang="0">
                <a:pos x="262" y="798"/>
              </a:cxn>
              <a:cxn ang="0">
                <a:pos x="288" y="777"/>
              </a:cxn>
              <a:cxn ang="0">
                <a:pos x="318" y="747"/>
              </a:cxn>
              <a:cxn ang="0">
                <a:pos x="351" y="713"/>
              </a:cxn>
              <a:cxn ang="0">
                <a:pos x="381" y="672"/>
              </a:cxn>
              <a:cxn ang="0">
                <a:pos x="410" y="625"/>
              </a:cxn>
              <a:cxn ang="0">
                <a:pos x="431" y="574"/>
              </a:cxn>
              <a:cxn ang="0">
                <a:pos x="443" y="519"/>
              </a:cxn>
              <a:cxn ang="0">
                <a:pos x="443" y="461"/>
              </a:cxn>
              <a:cxn ang="0">
                <a:pos x="427" y="401"/>
              </a:cxn>
              <a:cxn ang="0">
                <a:pos x="395" y="341"/>
              </a:cxn>
              <a:cxn ang="0">
                <a:pos x="339" y="279"/>
              </a:cxn>
              <a:cxn ang="0">
                <a:pos x="260" y="217"/>
              </a:cxn>
              <a:cxn ang="0">
                <a:pos x="155" y="156"/>
              </a:cxn>
              <a:cxn ang="0">
                <a:pos x="20" y="96"/>
              </a:cxn>
              <a:cxn ang="0">
                <a:pos x="0" y="0"/>
              </a:cxn>
            </a:cxnLst>
            <a:rect l="0" t="0" r="r" b="b"/>
            <a:pathLst>
              <a:path w="558" h="961">
                <a:moveTo>
                  <a:pt x="0" y="0"/>
                </a:moveTo>
                <a:lnTo>
                  <a:pt x="12" y="4"/>
                </a:lnTo>
                <a:lnTo>
                  <a:pt x="44" y="17"/>
                </a:lnTo>
                <a:lnTo>
                  <a:pt x="93" y="38"/>
                </a:lnTo>
                <a:lnTo>
                  <a:pt x="153" y="66"/>
                </a:lnTo>
                <a:lnTo>
                  <a:pt x="223" y="102"/>
                </a:lnTo>
                <a:lnTo>
                  <a:pt x="294" y="147"/>
                </a:lnTo>
                <a:lnTo>
                  <a:pt x="366" y="198"/>
                </a:lnTo>
                <a:lnTo>
                  <a:pt x="432" y="256"/>
                </a:lnTo>
                <a:lnTo>
                  <a:pt x="489" y="322"/>
                </a:lnTo>
                <a:lnTo>
                  <a:pt x="531" y="393"/>
                </a:lnTo>
                <a:lnTo>
                  <a:pt x="557" y="472"/>
                </a:lnTo>
                <a:lnTo>
                  <a:pt x="558" y="559"/>
                </a:lnTo>
                <a:lnTo>
                  <a:pt x="535" y="649"/>
                </a:lnTo>
                <a:lnTo>
                  <a:pt x="480" y="747"/>
                </a:lnTo>
                <a:lnTo>
                  <a:pt x="388" y="852"/>
                </a:lnTo>
                <a:lnTo>
                  <a:pt x="259" y="961"/>
                </a:lnTo>
                <a:lnTo>
                  <a:pt x="238" y="817"/>
                </a:lnTo>
                <a:lnTo>
                  <a:pt x="245" y="813"/>
                </a:lnTo>
                <a:lnTo>
                  <a:pt x="262" y="798"/>
                </a:lnTo>
                <a:lnTo>
                  <a:pt x="288" y="777"/>
                </a:lnTo>
                <a:lnTo>
                  <a:pt x="318" y="747"/>
                </a:lnTo>
                <a:lnTo>
                  <a:pt x="351" y="713"/>
                </a:lnTo>
                <a:lnTo>
                  <a:pt x="381" y="672"/>
                </a:lnTo>
                <a:lnTo>
                  <a:pt x="410" y="625"/>
                </a:lnTo>
                <a:lnTo>
                  <a:pt x="431" y="574"/>
                </a:lnTo>
                <a:lnTo>
                  <a:pt x="443" y="519"/>
                </a:lnTo>
                <a:lnTo>
                  <a:pt x="443" y="461"/>
                </a:lnTo>
                <a:lnTo>
                  <a:pt x="427" y="401"/>
                </a:lnTo>
                <a:lnTo>
                  <a:pt x="395" y="341"/>
                </a:lnTo>
                <a:lnTo>
                  <a:pt x="339" y="279"/>
                </a:lnTo>
                <a:lnTo>
                  <a:pt x="260" y="217"/>
                </a:lnTo>
                <a:lnTo>
                  <a:pt x="155" y="156"/>
                </a:lnTo>
                <a:lnTo>
                  <a:pt x="20" y="96"/>
                </a:lnTo>
                <a:lnTo>
                  <a:pt x="0" y="0"/>
                </a:lnTo>
                <a:close/>
              </a:path>
            </a:pathLst>
          </a:custGeom>
          <a:solidFill>
            <a:srgbClr val="FF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70" name="Freeform 14"/>
          <p:cNvSpPr>
            <a:spLocks/>
          </p:cNvSpPr>
          <p:nvPr/>
        </p:nvSpPr>
        <p:spPr bwMode="auto">
          <a:xfrm>
            <a:off x="3854450" y="1268413"/>
            <a:ext cx="841375" cy="444500"/>
          </a:xfrm>
          <a:custGeom>
            <a:avLst/>
            <a:gdLst/>
            <a:ahLst/>
            <a:cxnLst>
              <a:cxn ang="0">
                <a:pos x="472" y="34"/>
              </a:cxn>
              <a:cxn ang="0">
                <a:pos x="461" y="24"/>
              </a:cxn>
              <a:cxn ang="0">
                <a:pos x="440" y="13"/>
              </a:cxn>
              <a:cxn ang="0">
                <a:pos x="409" y="2"/>
              </a:cxn>
              <a:cxn ang="0">
                <a:pos x="370" y="2"/>
              </a:cxn>
              <a:cxn ang="0">
                <a:pos x="326" y="15"/>
              </a:cxn>
              <a:cxn ang="0">
                <a:pos x="277" y="49"/>
              </a:cxn>
              <a:cxn ang="0">
                <a:pos x="224" y="109"/>
              </a:cxn>
              <a:cxn ang="0">
                <a:pos x="191" y="160"/>
              </a:cxn>
              <a:cxn ang="0">
                <a:pos x="152" y="214"/>
              </a:cxn>
              <a:cxn ang="0">
                <a:pos x="91" y="276"/>
              </a:cxn>
              <a:cxn ang="0">
                <a:pos x="28" y="297"/>
              </a:cxn>
              <a:cxn ang="0">
                <a:pos x="4" y="284"/>
              </a:cxn>
              <a:cxn ang="0">
                <a:pos x="26" y="327"/>
              </a:cxn>
              <a:cxn ang="0">
                <a:pos x="79" y="370"/>
              </a:cxn>
              <a:cxn ang="0">
                <a:pos x="166" y="368"/>
              </a:cxn>
              <a:cxn ang="0">
                <a:pos x="219" y="344"/>
              </a:cxn>
              <a:cxn ang="0">
                <a:pos x="196" y="385"/>
              </a:cxn>
              <a:cxn ang="0">
                <a:pos x="190" y="442"/>
              </a:cxn>
              <a:cxn ang="0">
                <a:pos x="236" y="479"/>
              </a:cxn>
              <a:cxn ang="0">
                <a:pos x="285" y="477"/>
              </a:cxn>
              <a:cxn ang="0">
                <a:pos x="263" y="442"/>
              </a:cxn>
              <a:cxn ang="0">
                <a:pos x="258" y="378"/>
              </a:cxn>
              <a:cxn ang="0">
                <a:pos x="314" y="291"/>
              </a:cxn>
              <a:cxn ang="0">
                <a:pos x="372" y="246"/>
              </a:cxn>
              <a:cxn ang="0">
                <a:pos x="345" y="291"/>
              </a:cxn>
              <a:cxn ang="0">
                <a:pos x="312" y="361"/>
              </a:cxn>
              <a:cxn ang="0">
                <a:pos x="299" y="436"/>
              </a:cxn>
              <a:cxn ang="0">
                <a:pos x="307" y="474"/>
              </a:cxn>
              <a:cxn ang="0">
                <a:pos x="324" y="502"/>
              </a:cxn>
              <a:cxn ang="0">
                <a:pos x="353" y="538"/>
              </a:cxn>
              <a:cxn ang="0">
                <a:pos x="389" y="558"/>
              </a:cxn>
              <a:cxn ang="0">
                <a:pos x="404" y="549"/>
              </a:cxn>
              <a:cxn ang="0">
                <a:pos x="374" y="511"/>
              </a:cxn>
              <a:cxn ang="0">
                <a:pos x="357" y="444"/>
              </a:cxn>
              <a:cxn ang="0">
                <a:pos x="401" y="350"/>
              </a:cxn>
              <a:cxn ang="0">
                <a:pos x="489" y="269"/>
              </a:cxn>
              <a:cxn ang="0">
                <a:pos x="524" y="224"/>
              </a:cxn>
              <a:cxn ang="0">
                <a:pos x="530" y="190"/>
              </a:cxn>
              <a:cxn ang="0">
                <a:pos x="517" y="165"/>
              </a:cxn>
              <a:cxn ang="0">
                <a:pos x="496" y="150"/>
              </a:cxn>
              <a:cxn ang="0">
                <a:pos x="478" y="145"/>
              </a:cxn>
              <a:cxn ang="0">
                <a:pos x="471" y="146"/>
              </a:cxn>
              <a:cxn ang="0">
                <a:pos x="486" y="154"/>
              </a:cxn>
              <a:cxn ang="0">
                <a:pos x="474" y="36"/>
              </a:cxn>
            </a:cxnLst>
            <a:rect l="0" t="0" r="r" b="b"/>
            <a:pathLst>
              <a:path w="530" h="558">
                <a:moveTo>
                  <a:pt x="474" y="36"/>
                </a:moveTo>
                <a:lnTo>
                  <a:pt x="472" y="34"/>
                </a:lnTo>
                <a:lnTo>
                  <a:pt x="469" y="30"/>
                </a:lnTo>
                <a:lnTo>
                  <a:pt x="461" y="24"/>
                </a:lnTo>
                <a:lnTo>
                  <a:pt x="452" y="19"/>
                </a:lnTo>
                <a:lnTo>
                  <a:pt x="440" y="13"/>
                </a:lnTo>
                <a:lnTo>
                  <a:pt x="425" y="7"/>
                </a:lnTo>
                <a:lnTo>
                  <a:pt x="409" y="2"/>
                </a:lnTo>
                <a:lnTo>
                  <a:pt x="391" y="0"/>
                </a:lnTo>
                <a:lnTo>
                  <a:pt x="370" y="2"/>
                </a:lnTo>
                <a:lnTo>
                  <a:pt x="350" y="5"/>
                </a:lnTo>
                <a:lnTo>
                  <a:pt x="326" y="15"/>
                </a:lnTo>
                <a:lnTo>
                  <a:pt x="302" y="28"/>
                </a:lnTo>
                <a:lnTo>
                  <a:pt x="277" y="49"/>
                </a:lnTo>
                <a:lnTo>
                  <a:pt x="251" y="75"/>
                </a:lnTo>
                <a:lnTo>
                  <a:pt x="224" y="109"/>
                </a:lnTo>
                <a:lnTo>
                  <a:pt x="196" y="150"/>
                </a:lnTo>
                <a:lnTo>
                  <a:pt x="191" y="160"/>
                </a:lnTo>
                <a:lnTo>
                  <a:pt x="174" y="182"/>
                </a:lnTo>
                <a:lnTo>
                  <a:pt x="152" y="214"/>
                </a:lnTo>
                <a:lnTo>
                  <a:pt x="123" y="246"/>
                </a:lnTo>
                <a:lnTo>
                  <a:pt x="91" y="276"/>
                </a:lnTo>
                <a:lnTo>
                  <a:pt x="58" y="295"/>
                </a:lnTo>
                <a:lnTo>
                  <a:pt x="28" y="297"/>
                </a:lnTo>
                <a:lnTo>
                  <a:pt x="0" y="276"/>
                </a:lnTo>
                <a:lnTo>
                  <a:pt x="4" y="284"/>
                </a:lnTo>
                <a:lnTo>
                  <a:pt x="12" y="303"/>
                </a:lnTo>
                <a:lnTo>
                  <a:pt x="26" y="327"/>
                </a:lnTo>
                <a:lnTo>
                  <a:pt x="48" y="351"/>
                </a:lnTo>
                <a:lnTo>
                  <a:pt x="79" y="370"/>
                </a:lnTo>
                <a:lnTo>
                  <a:pt x="118" y="378"/>
                </a:lnTo>
                <a:lnTo>
                  <a:pt x="166" y="368"/>
                </a:lnTo>
                <a:lnTo>
                  <a:pt x="224" y="336"/>
                </a:lnTo>
                <a:lnTo>
                  <a:pt x="219" y="344"/>
                </a:lnTo>
                <a:lnTo>
                  <a:pt x="208" y="361"/>
                </a:lnTo>
                <a:lnTo>
                  <a:pt x="196" y="385"/>
                </a:lnTo>
                <a:lnTo>
                  <a:pt x="190" y="414"/>
                </a:lnTo>
                <a:lnTo>
                  <a:pt x="190" y="442"/>
                </a:lnTo>
                <a:lnTo>
                  <a:pt x="203" y="464"/>
                </a:lnTo>
                <a:lnTo>
                  <a:pt x="236" y="479"/>
                </a:lnTo>
                <a:lnTo>
                  <a:pt x="290" y="481"/>
                </a:lnTo>
                <a:lnTo>
                  <a:pt x="285" y="477"/>
                </a:lnTo>
                <a:lnTo>
                  <a:pt x="275" y="462"/>
                </a:lnTo>
                <a:lnTo>
                  <a:pt x="263" y="442"/>
                </a:lnTo>
                <a:lnTo>
                  <a:pt x="256" y="414"/>
                </a:lnTo>
                <a:lnTo>
                  <a:pt x="258" y="378"/>
                </a:lnTo>
                <a:lnTo>
                  <a:pt x="277" y="336"/>
                </a:lnTo>
                <a:lnTo>
                  <a:pt x="314" y="291"/>
                </a:lnTo>
                <a:lnTo>
                  <a:pt x="377" y="241"/>
                </a:lnTo>
                <a:lnTo>
                  <a:pt x="372" y="246"/>
                </a:lnTo>
                <a:lnTo>
                  <a:pt x="360" y="265"/>
                </a:lnTo>
                <a:lnTo>
                  <a:pt x="345" y="291"/>
                </a:lnTo>
                <a:lnTo>
                  <a:pt x="328" y="323"/>
                </a:lnTo>
                <a:lnTo>
                  <a:pt x="312" y="361"/>
                </a:lnTo>
                <a:lnTo>
                  <a:pt x="302" y="398"/>
                </a:lnTo>
                <a:lnTo>
                  <a:pt x="299" y="436"/>
                </a:lnTo>
                <a:lnTo>
                  <a:pt x="305" y="470"/>
                </a:lnTo>
                <a:lnTo>
                  <a:pt x="307" y="474"/>
                </a:lnTo>
                <a:lnTo>
                  <a:pt x="314" y="487"/>
                </a:lnTo>
                <a:lnTo>
                  <a:pt x="324" y="502"/>
                </a:lnTo>
                <a:lnTo>
                  <a:pt x="338" y="521"/>
                </a:lnTo>
                <a:lnTo>
                  <a:pt x="353" y="538"/>
                </a:lnTo>
                <a:lnTo>
                  <a:pt x="370" y="551"/>
                </a:lnTo>
                <a:lnTo>
                  <a:pt x="389" y="558"/>
                </a:lnTo>
                <a:lnTo>
                  <a:pt x="409" y="555"/>
                </a:lnTo>
                <a:lnTo>
                  <a:pt x="404" y="549"/>
                </a:lnTo>
                <a:lnTo>
                  <a:pt x="389" y="536"/>
                </a:lnTo>
                <a:lnTo>
                  <a:pt x="374" y="511"/>
                </a:lnTo>
                <a:lnTo>
                  <a:pt x="360" y="481"/>
                </a:lnTo>
                <a:lnTo>
                  <a:pt x="357" y="444"/>
                </a:lnTo>
                <a:lnTo>
                  <a:pt x="369" y="398"/>
                </a:lnTo>
                <a:lnTo>
                  <a:pt x="401" y="350"/>
                </a:lnTo>
                <a:lnTo>
                  <a:pt x="459" y="295"/>
                </a:lnTo>
                <a:lnTo>
                  <a:pt x="489" y="269"/>
                </a:lnTo>
                <a:lnTo>
                  <a:pt x="512" y="244"/>
                </a:lnTo>
                <a:lnTo>
                  <a:pt x="524" y="224"/>
                </a:lnTo>
                <a:lnTo>
                  <a:pt x="530" y="205"/>
                </a:lnTo>
                <a:lnTo>
                  <a:pt x="530" y="190"/>
                </a:lnTo>
                <a:lnTo>
                  <a:pt x="525" y="177"/>
                </a:lnTo>
                <a:lnTo>
                  <a:pt x="517" y="165"/>
                </a:lnTo>
                <a:lnTo>
                  <a:pt x="507" y="156"/>
                </a:lnTo>
                <a:lnTo>
                  <a:pt x="496" y="150"/>
                </a:lnTo>
                <a:lnTo>
                  <a:pt x="486" y="146"/>
                </a:lnTo>
                <a:lnTo>
                  <a:pt x="478" y="145"/>
                </a:lnTo>
                <a:lnTo>
                  <a:pt x="472" y="145"/>
                </a:lnTo>
                <a:lnTo>
                  <a:pt x="471" y="146"/>
                </a:lnTo>
                <a:lnTo>
                  <a:pt x="476" y="148"/>
                </a:lnTo>
                <a:lnTo>
                  <a:pt x="486" y="154"/>
                </a:lnTo>
                <a:lnTo>
                  <a:pt x="507" y="162"/>
                </a:lnTo>
                <a:lnTo>
                  <a:pt x="474" y="36"/>
                </a:lnTo>
                <a:close/>
              </a:path>
            </a:pathLst>
          </a:custGeom>
          <a:solidFill>
            <a:srgbClr val="FF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71" name="Freeform 15"/>
          <p:cNvSpPr>
            <a:spLocks/>
          </p:cNvSpPr>
          <p:nvPr/>
        </p:nvSpPr>
        <p:spPr bwMode="auto">
          <a:xfrm>
            <a:off x="4146550" y="642938"/>
            <a:ext cx="106363" cy="8255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58" y="9"/>
              </a:cxn>
              <a:cxn ang="0">
                <a:pos x="55" y="32"/>
              </a:cxn>
              <a:cxn ang="0">
                <a:pos x="55" y="64"/>
              </a:cxn>
              <a:cxn ang="0">
                <a:pos x="67" y="103"/>
              </a:cxn>
              <a:cxn ang="0">
                <a:pos x="60" y="101"/>
              </a:cxn>
              <a:cxn ang="0">
                <a:pos x="46" y="94"/>
              </a:cxn>
              <a:cxn ang="0">
                <a:pos x="28" y="83"/>
              </a:cxn>
              <a:cxn ang="0">
                <a:pos x="11" y="69"/>
              </a:cxn>
              <a:cxn ang="0">
                <a:pos x="0" y="54"/>
              </a:cxn>
              <a:cxn ang="0">
                <a:pos x="2" y="37"/>
              </a:cxn>
              <a:cxn ang="0">
                <a:pos x="21" y="19"/>
              </a:cxn>
              <a:cxn ang="0">
                <a:pos x="62" y="0"/>
              </a:cxn>
            </a:cxnLst>
            <a:rect l="0" t="0" r="r" b="b"/>
            <a:pathLst>
              <a:path w="67" h="103">
                <a:moveTo>
                  <a:pt x="62" y="0"/>
                </a:moveTo>
                <a:lnTo>
                  <a:pt x="58" y="9"/>
                </a:lnTo>
                <a:lnTo>
                  <a:pt x="55" y="32"/>
                </a:lnTo>
                <a:lnTo>
                  <a:pt x="55" y="64"/>
                </a:lnTo>
                <a:lnTo>
                  <a:pt x="67" y="103"/>
                </a:lnTo>
                <a:lnTo>
                  <a:pt x="60" y="101"/>
                </a:lnTo>
                <a:lnTo>
                  <a:pt x="46" y="94"/>
                </a:lnTo>
                <a:lnTo>
                  <a:pt x="28" y="83"/>
                </a:lnTo>
                <a:lnTo>
                  <a:pt x="11" y="69"/>
                </a:lnTo>
                <a:lnTo>
                  <a:pt x="0" y="54"/>
                </a:lnTo>
                <a:lnTo>
                  <a:pt x="2" y="37"/>
                </a:lnTo>
                <a:lnTo>
                  <a:pt x="21" y="19"/>
                </a:lnTo>
                <a:lnTo>
                  <a:pt x="6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457200" y="1776413"/>
            <a:ext cx="7696200" cy="814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Leelawadee" pitchFamily="34" charset="-34"/>
                <a:cs typeface="Leelawadee" pitchFamily="34" charset="-34"/>
              </a:rPr>
              <a:t>MY FUTURE PROGRAM</a:t>
            </a:r>
          </a:p>
        </p:txBody>
      </p:sp>
      <p:sp>
        <p:nvSpPr>
          <p:cNvPr id="19473" name="WordArt 17"/>
          <p:cNvSpPr>
            <a:spLocks noChangeArrowheads="1" noChangeShapeType="1" noTextEdit="1"/>
          </p:cNvSpPr>
          <p:nvPr/>
        </p:nvSpPr>
        <p:spPr bwMode="auto">
          <a:xfrm>
            <a:off x="762000" y="2895600"/>
            <a:ext cx="5694363" cy="365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Career Exploration</a:t>
            </a:r>
            <a:endParaRPr lang="en-US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College Private Visits at HHS       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Senior College Visits (2)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Job Shadowing Program (1)  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College VIP Tours (12</a:t>
            </a:r>
            <a:r>
              <a:rPr lang="en-US" kern="10" baseline="3000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th</a:t>
            </a:r>
            <a:r>
              <a:rPr lang="en-US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-AU &amp;UA)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College Admissions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Financial Aid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Resume Writing</a:t>
            </a:r>
            <a:endParaRPr lang="en-US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Senior Interview Day   </a:t>
            </a:r>
            <a:endParaRPr lang="en-US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Senior Presentations</a:t>
            </a:r>
            <a:endParaRPr lang="en-US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National Decision Day</a:t>
            </a:r>
            <a:endParaRPr lang="en-US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1947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1909</TotalTime>
  <Words>926</Words>
  <Application>Microsoft Office PowerPoint</Application>
  <PresentationFormat>On-screen Show (4:3)</PresentationFormat>
  <Paragraphs>202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Apex</vt:lpstr>
      <vt:lpstr>PowerPoint Presentation</vt:lpstr>
      <vt:lpstr>Contact Information</vt:lpstr>
      <vt:lpstr>What to Expect</vt:lpstr>
      <vt:lpstr>2016 - 2017  Helena High School Senior Class Important Dates</vt:lpstr>
      <vt:lpstr>Dates…continued</vt:lpstr>
      <vt:lpstr>PowerPoint Presentation</vt:lpstr>
      <vt:lpstr>Things to do for college :  See handout</vt:lpstr>
      <vt:lpstr>PowerPoint Presentation</vt:lpstr>
      <vt:lpstr>PowerPoint Presentation</vt:lpstr>
      <vt:lpstr>Once Accepted…then what for Scholarship ? </vt:lpstr>
      <vt:lpstr>Important Websites</vt:lpstr>
      <vt:lpstr>Types of Scholarships</vt:lpstr>
      <vt:lpstr>Merit or Academic Based Scholarships </vt:lpstr>
      <vt:lpstr>DECEMBER 1 Why Important?</vt:lpstr>
      <vt:lpstr>Need Based….FAFSA</vt:lpstr>
      <vt:lpstr>Need Based….FAFSA Loans</vt:lpstr>
      <vt:lpstr>Needs based…Stafford Loan</vt:lpstr>
      <vt:lpstr>How to Qualify</vt:lpstr>
      <vt:lpstr>Filling out the FAFSA</vt:lpstr>
      <vt:lpstr>Terminology - COA</vt:lpstr>
      <vt:lpstr>Cost of Attendance - compared</vt:lpstr>
      <vt:lpstr>Definition of Need</vt:lpstr>
      <vt:lpstr>How much will you need?</vt:lpstr>
      <vt:lpstr> Financial Aid Office</vt:lpstr>
      <vt:lpstr>Other Sources of Funding</vt:lpstr>
      <vt:lpstr>May 1st</vt:lpstr>
      <vt:lpstr>PowerPoint Presentation</vt:lpstr>
      <vt:lpstr>PowerPoint Presentation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Technology Department</dc:creator>
  <cp:lastModifiedBy>Palmer, Jeff</cp:lastModifiedBy>
  <cp:revision>71</cp:revision>
  <dcterms:created xsi:type="dcterms:W3CDTF">2005-08-25T18:43:43Z</dcterms:created>
  <dcterms:modified xsi:type="dcterms:W3CDTF">2016-08-29T14:56:31Z</dcterms:modified>
</cp:coreProperties>
</file>