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Dekko"/>
      <p:regular r:id="rId21"/>
    </p:embeddedFont>
    <p:embeddedFont>
      <p:font typeface="Griffy"/>
      <p:regular r:id="rId22"/>
    </p:embeddedFont>
    <p:embeddedFont>
      <p:font typeface="Abril Fatface"/>
      <p:regular r:id="rId23"/>
    </p:embeddedFont>
    <p:embeddedFont>
      <p:font typeface="Frank Ruhl Libre"/>
      <p:regular r:id="rId24"/>
      <p:bold r:id="rId25"/>
    </p:embeddedFont>
    <p:embeddedFont>
      <p:font typeface="Rock Salt"/>
      <p:regular r:id="rId26"/>
    </p:embeddedFont>
    <p:embeddedFont>
      <p:font typeface="Quicksand Medium"/>
      <p:regular r:id="rId27"/>
      <p:bold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Playfair Display"/>
      <p:regular r:id="rId33"/>
      <p:bold r:id="rId34"/>
      <p:italic r:id="rId35"/>
      <p:boldItalic r:id="rId36"/>
    </p:embeddedFont>
    <p:embeddedFont>
      <p:font typeface="Poppins"/>
      <p:regular r:id="rId37"/>
      <p:bold r:id="rId38"/>
      <p:italic r:id="rId39"/>
      <p:boldItalic r:id="rId40"/>
    </p:embeddedFont>
    <p:embeddedFont>
      <p:font typeface="Cabin"/>
      <p:regular r:id="rId41"/>
      <p:bold r:id="rId42"/>
      <p:italic r:id="rId43"/>
      <p:boldItalic r:id="rId44"/>
    </p:embeddedFont>
    <p:embeddedFont>
      <p:font typeface="Quicksand"/>
      <p:regular r:id="rId45"/>
      <p:bold r:id="rId46"/>
    </p:embeddedFont>
    <p:embeddedFont>
      <p:font typeface="Playfair Display SemiBold"/>
      <p:regular r:id="rId47"/>
      <p:bold r:id="rId48"/>
      <p:italic r:id="rId49"/>
      <p:boldItalic r:id="rId50"/>
    </p:embeddedFont>
    <p:embeddedFont>
      <p:font typeface="Homemade Apple"/>
      <p:regular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E5C43F7-C78F-4CAB-9509-F0D4E8F5A683}">
  <a:tblStyle styleId="{DE5C43F7-C78F-4CAB-9509-F0D4E8F5A6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EB6EF59-06B7-4F4B-86C8-9E0C5359D3C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D9EDAD3-7B23-4830-9A3A-D40141F7E053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boldItalic.fntdata"/><Relationship Id="rId42" Type="http://schemas.openxmlformats.org/officeDocument/2006/relationships/font" Target="fonts/Cabin-bold.fntdata"/><Relationship Id="rId41" Type="http://schemas.openxmlformats.org/officeDocument/2006/relationships/font" Target="fonts/Cabin-regular.fntdata"/><Relationship Id="rId44" Type="http://schemas.openxmlformats.org/officeDocument/2006/relationships/font" Target="fonts/Cabin-boldItalic.fntdata"/><Relationship Id="rId43" Type="http://schemas.openxmlformats.org/officeDocument/2006/relationships/font" Target="fonts/Cabin-italic.fntdata"/><Relationship Id="rId46" Type="http://schemas.openxmlformats.org/officeDocument/2006/relationships/font" Target="fonts/Quicksand-bold.fntdata"/><Relationship Id="rId45" Type="http://schemas.openxmlformats.org/officeDocument/2006/relationships/font" Target="fonts/Quicksa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PlayfairDisplaySemiBold-bold.fntdata"/><Relationship Id="rId47" Type="http://schemas.openxmlformats.org/officeDocument/2006/relationships/font" Target="fonts/PlayfairDisplaySemiBold-regular.fntdata"/><Relationship Id="rId49" Type="http://schemas.openxmlformats.org/officeDocument/2006/relationships/font" Target="fonts/PlayfairDisplaySemiBol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33" Type="http://schemas.openxmlformats.org/officeDocument/2006/relationships/font" Target="fonts/PlayfairDisplay-regular.fntdata"/><Relationship Id="rId32" Type="http://schemas.openxmlformats.org/officeDocument/2006/relationships/font" Target="fonts/Roboto-boldItalic.fntdata"/><Relationship Id="rId35" Type="http://schemas.openxmlformats.org/officeDocument/2006/relationships/font" Target="fonts/PlayfairDisplay-italic.fntdata"/><Relationship Id="rId34" Type="http://schemas.openxmlformats.org/officeDocument/2006/relationships/font" Target="fonts/PlayfairDisplay-bold.fntdata"/><Relationship Id="rId37" Type="http://schemas.openxmlformats.org/officeDocument/2006/relationships/font" Target="fonts/Poppins-regular.fntdata"/><Relationship Id="rId36" Type="http://schemas.openxmlformats.org/officeDocument/2006/relationships/font" Target="fonts/PlayfairDisplay-boldItalic.fntdata"/><Relationship Id="rId39" Type="http://schemas.openxmlformats.org/officeDocument/2006/relationships/font" Target="fonts/Poppins-italic.fntdata"/><Relationship Id="rId38" Type="http://schemas.openxmlformats.org/officeDocument/2006/relationships/font" Target="fonts/Poppins-bold.fntdata"/><Relationship Id="rId20" Type="http://schemas.openxmlformats.org/officeDocument/2006/relationships/slide" Target="slides/slide14.xml"/><Relationship Id="rId22" Type="http://schemas.openxmlformats.org/officeDocument/2006/relationships/font" Target="fonts/Griffy-regular.fntdata"/><Relationship Id="rId21" Type="http://schemas.openxmlformats.org/officeDocument/2006/relationships/font" Target="fonts/Dekko-regular.fntdata"/><Relationship Id="rId24" Type="http://schemas.openxmlformats.org/officeDocument/2006/relationships/font" Target="fonts/FrankRuhlLibre-regular.fntdata"/><Relationship Id="rId23" Type="http://schemas.openxmlformats.org/officeDocument/2006/relationships/font" Target="fonts/AbrilFatface-regular.fntdata"/><Relationship Id="rId26" Type="http://schemas.openxmlformats.org/officeDocument/2006/relationships/font" Target="fonts/RockSalt-regular.fntdata"/><Relationship Id="rId25" Type="http://schemas.openxmlformats.org/officeDocument/2006/relationships/font" Target="fonts/FrankRuhlLibre-bold.fntdata"/><Relationship Id="rId28" Type="http://schemas.openxmlformats.org/officeDocument/2006/relationships/font" Target="fonts/QuicksandMedium-bold.fntdata"/><Relationship Id="rId27" Type="http://schemas.openxmlformats.org/officeDocument/2006/relationships/font" Target="fonts/QuicksandMedium-regular.fntdata"/><Relationship Id="rId29" Type="http://schemas.openxmlformats.org/officeDocument/2006/relationships/font" Target="fonts/Roboto-regular.fntdata"/><Relationship Id="rId51" Type="http://schemas.openxmlformats.org/officeDocument/2006/relationships/font" Target="fonts/HomemadeApple-regular.fntdata"/><Relationship Id="rId50" Type="http://schemas.openxmlformats.org/officeDocument/2006/relationships/font" Target="fonts/PlayfairDisplaySemiBold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073618e6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a073618e6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a073618e6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a073618e6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073618e6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073618e6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a073618e60_0_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a073618e60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a073618e60_0_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a073618e60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073618e6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073618e6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a073618e6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a073618e6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11c3728c19_2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11c3728c19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a073618e6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a073618e6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5fc7db27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5fc7db27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5fc7db27b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5fc7db27b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5fc7db27b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5fc7db27b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5fc7db27b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5fc7db27b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1.png"/><Relationship Id="rId11" Type="http://schemas.openxmlformats.org/officeDocument/2006/relationships/image" Target="../media/image2.png"/><Relationship Id="rId10" Type="http://schemas.openxmlformats.org/officeDocument/2006/relationships/image" Target="../media/image5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1331750" y="188700"/>
            <a:ext cx="689400" cy="35943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099025" y="1317600"/>
            <a:ext cx="8018100" cy="4222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251425" y="1470000"/>
            <a:ext cx="7682700" cy="38811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title"/>
          </p:nvPr>
        </p:nvSpPr>
        <p:spPr>
          <a:xfrm>
            <a:off x="2556225" y="1838525"/>
            <a:ext cx="7094100" cy="3148500"/>
          </a:xfrm>
          <a:prstGeom prst="rect">
            <a:avLst/>
          </a:prstGeom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549800" y="4987025"/>
            <a:ext cx="7782000" cy="1140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3788846" y="5222525"/>
            <a:ext cx="7320300" cy="717900"/>
          </a:xfrm>
          <a:prstGeom prst="rect">
            <a:avLst/>
          </a:prstGeom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>
            <a:off x="9205125" y="599100"/>
            <a:ext cx="1737600" cy="17376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/>
          <p:nvPr/>
        </p:nvSpPr>
        <p:spPr>
          <a:xfrm flipH="1">
            <a:off x="7713175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1"/>
          <p:cNvSpPr/>
          <p:nvPr/>
        </p:nvSpPr>
        <p:spPr>
          <a:xfrm flipH="1">
            <a:off x="7713175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1"/>
          <p:cNvSpPr/>
          <p:nvPr/>
        </p:nvSpPr>
        <p:spPr>
          <a:xfrm flipH="1">
            <a:off x="170875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1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934500" y="1044350"/>
            <a:ext cx="10231500" cy="4917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1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1"/>
          <p:cNvSpPr/>
          <p:nvPr/>
        </p:nvSpPr>
        <p:spPr>
          <a:xfrm>
            <a:off x="10346075" y="3551075"/>
            <a:ext cx="1290000" cy="1290000"/>
          </a:xfrm>
          <a:prstGeom prst="ellipse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1"/>
          <p:cNvSpPr txBox="1"/>
          <p:nvPr>
            <p:ph type="title"/>
          </p:nvPr>
        </p:nvSpPr>
        <p:spPr>
          <a:xfrm>
            <a:off x="1547600" y="1583300"/>
            <a:ext cx="8907900" cy="3839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2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2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2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2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12"/>
          <p:cNvSpPr txBox="1"/>
          <p:nvPr>
            <p:ph idx="1" type="subTitle"/>
          </p:nvPr>
        </p:nvSpPr>
        <p:spPr>
          <a:xfrm>
            <a:off x="1694558" y="1882974"/>
            <a:ext cx="8801400" cy="53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37" name="Google Shape;137;p12"/>
          <p:cNvSpPr txBox="1"/>
          <p:nvPr>
            <p:ph idx="2" type="subTitle"/>
          </p:nvPr>
        </p:nvSpPr>
        <p:spPr>
          <a:xfrm>
            <a:off x="1694558" y="3300516"/>
            <a:ext cx="8801400" cy="53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38" name="Google Shape;138;p12"/>
          <p:cNvSpPr txBox="1"/>
          <p:nvPr>
            <p:ph idx="3" type="subTitle"/>
          </p:nvPr>
        </p:nvSpPr>
        <p:spPr>
          <a:xfrm>
            <a:off x="1694558" y="4718058"/>
            <a:ext cx="8801400" cy="53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39" name="Google Shape;139;p12"/>
          <p:cNvSpPr txBox="1"/>
          <p:nvPr>
            <p:ph type="title"/>
          </p:nvPr>
        </p:nvSpPr>
        <p:spPr>
          <a:xfrm>
            <a:off x="1694550" y="879050"/>
            <a:ext cx="8801400" cy="674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40" name="Google Shape;140;p12"/>
          <p:cNvSpPr txBox="1"/>
          <p:nvPr>
            <p:ph idx="4" type="body"/>
          </p:nvPr>
        </p:nvSpPr>
        <p:spPr>
          <a:xfrm>
            <a:off x="1694550" y="2269798"/>
            <a:ext cx="8801400" cy="81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41" name="Google Shape;141;p12"/>
          <p:cNvSpPr txBox="1"/>
          <p:nvPr>
            <p:ph idx="5" type="body"/>
          </p:nvPr>
        </p:nvSpPr>
        <p:spPr>
          <a:xfrm>
            <a:off x="1694550" y="3677244"/>
            <a:ext cx="8801400" cy="815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42" name="Google Shape;142;p12"/>
          <p:cNvSpPr txBox="1"/>
          <p:nvPr>
            <p:ph idx="6" type="body"/>
          </p:nvPr>
        </p:nvSpPr>
        <p:spPr>
          <a:xfrm>
            <a:off x="1694550" y="5083100"/>
            <a:ext cx="8802900" cy="815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eam">
  <p:cSld name="CUSTOM_8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/>
          <p:nvPr/>
        </p:nvSpPr>
        <p:spPr>
          <a:xfrm>
            <a:off x="170850" y="2199150"/>
            <a:ext cx="4308000" cy="44703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"/>
          <p:cNvSpPr/>
          <p:nvPr/>
        </p:nvSpPr>
        <p:spPr>
          <a:xfrm>
            <a:off x="170850" y="188700"/>
            <a:ext cx="4308000" cy="29214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"/>
          <p:cNvSpPr/>
          <p:nvPr/>
        </p:nvSpPr>
        <p:spPr>
          <a:xfrm>
            <a:off x="3326925" y="188700"/>
            <a:ext cx="8694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"/>
          <p:cNvSpPr/>
          <p:nvPr/>
        </p:nvSpPr>
        <p:spPr>
          <a:xfrm>
            <a:off x="7839000" y="2562300"/>
            <a:ext cx="3110400" cy="3594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"/>
          <p:cNvSpPr/>
          <p:nvPr/>
        </p:nvSpPr>
        <p:spPr>
          <a:xfrm>
            <a:off x="4540800" y="2562300"/>
            <a:ext cx="3110400" cy="3594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"/>
          <p:cNvSpPr/>
          <p:nvPr/>
        </p:nvSpPr>
        <p:spPr>
          <a:xfrm>
            <a:off x="1242600" y="2562300"/>
            <a:ext cx="3110400" cy="3594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3"/>
          <p:cNvSpPr txBox="1"/>
          <p:nvPr>
            <p:ph idx="1" type="subTitle"/>
          </p:nvPr>
        </p:nvSpPr>
        <p:spPr>
          <a:xfrm>
            <a:off x="1492527" y="4020675"/>
            <a:ext cx="25122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52" name="Google Shape;152;p13"/>
          <p:cNvSpPr txBox="1"/>
          <p:nvPr>
            <p:ph idx="2" type="subTitle"/>
          </p:nvPr>
        </p:nvSpPr>
        <p:spPr>
          <a:xfrm>
            <a:off x="4822299" y="4020675"/>
            <a:ext cx="25122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53" name="Google Shape;153;p13"/>
          <p:cNvSpPr txBox="1"/>
          <p:nvPr>
            <p:ph idx="3" type="subTitle"/>
          </p:nvPr>
        </p:nvSpPr>
        <p:spPr>
          <a:xfrm>
            <a:off x="8152071" y="4020675"/>
            <a:ext cx="2511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54" name="Google Shape;154;p13"/>
          <p:cNvSpPr txBox="1"/>
          <p:nvPr>
            <p:ph type="title"/>
          </p:nvPr>
        </p:nvSpPr>
        <p:spPr>
          <a:xfrm>
            <a:off x="1242300" y="669575"/>
            <a:ext cx="9707400" cy="914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5" name="Google Shape;155;p13"/>
          <p:cNvSpPr txBox="1"/>
          <p:nvPr>
            <p:ph idx="4" type="body"/>
          </p:nvPr>
        </p:nvSpPr>
        <p:spPr>
          <a:xfrm>
            <a:off x="1492525" y="4458625"/>
            <a:ext cx="25122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56" name="Google Shape;156;p13"/>
          <p:cNvSpPr txBox="1"/>
          <p:nvPr>
            <p:ph idx="5" type="body"/>
          </p:nvPr>
        </p:nvSpPr>
        <p:spPr>
          <a:xfrm>
            <a:off x="4822297" y="4447196"/>
            <a:ext cx="25122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57" name="Google Shape;157;p13"/>
          <p:cNvSpPr txBox="1"/>
          <p:nvPr>
            <p:ph idx="6" type="body"/>
          </p:nvPr>
        </p:nvSpPr>
        <p:spPr>
          <a:xfrm>
            <a:off x="8152069" y="4433967"/>
            <a:ext cx="25122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58" name="Google Shape;158;p13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Text and Image">
  <p:cSld name="CUSTOM_9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"/>
          <p:cNvSpPr txBox="1"/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166" name="Google Shape;166;p14"/>
          <p:cNvSpPr txBox="1"/>
          <p:nvPr>
            <p:ph idx="1" type="subTitle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7" name="Google Shape;167;p14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"/>
          <p:cNvSpPr/>
          <p:nvPr/>
        </p:nvSpPr>
        <p:spPr>
          <a:xfrm rot="-5400000">
            <a:off x="11202850" y="188900"/>
            <a:ext cx="855600" cy="855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5"/>
          <p:cNvSpPr txBox="1"/>
          <p:nvPr>
            <p:ph idx="12" type="sldNum"/>
          </p:nvPr>
        </p:nvSpPr>
        <p:spPr>
          <a:xfrm>
            <a:off x="11264795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1059289" y="2246175"/>
            <a:ext cx="3125400" cy="31254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4533300" y="2246175"/>
            <a:ext cx="3125400" cy="3125400"/>
          </a:xfrm>
          <a:prstGeom prst="ellipse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8007311" y="2246175"/>
            <a:ext cx="3125400" cy="31254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79" name="Google Shape;179;p15"/>
          <p:cNvSpPr txBox="1"/>
          <p:nvPr>
            <p:ph hasCustomPrompt="1" type="title"/>
          </p:nvPr>
        </p:nvSpPr>
        <p:spPr>
          <a:xfrm>
            <a:off x="1307600" y="2682950"/>
            <a:ext cx="2705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0" name="Google Shape;180;p15"/>
          <p:cNvSpPr txBox="1"/>
          <p:nvPr>
            <p:ph idx="2" type="title"/>
          </p:nvPr>
        </p:nvSpPr>
        <p:spPr>
          <a:xfrm>
            <a:off x="998150" y="1044350"/>
            <a:ext cx="10204800" cy="76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181" name="Google Shape;181;p15"/>
          <p:cNvSpPr txBox="1"/>
          <p:nvPr>
            <p:ph hasCustomPrompt="1" idx="3" type="title"/>
          </p:nvPr>
        </p:nvSpPr>
        <p:spPr>
          <a:xfrm>
            <a:off x="4795514" y="2682950"/>
            <a:ext cx="2705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2" name="Google Shape;182;p15"/>
          <p:cNvSpPr txBox="1"/>
          <p:nvPr>
            <p:ph hasCustomPrompt="1" idx="4" type="title"/>
          </p:nvPr>
        </p:nvSpPr>
        <p:spPr>
          <a:xfrm>
            <a:off x="8293895" y="2682950"/>
            <a:ext cx="2705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3" name="Google Shape;183;p15"/>
          <p:cNvSpPr txBox="1"/>
          <p:nvPr>
            <p:ph idx="1" type="body"/>
          </p:nvPr>
        </p:nvSpPr>
        <p:spPr>
          <a:xfrm>
            <a:off x="8293888" y="3924525"/>
            <a:ext cx="2705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4" name="Google Shape;184;p15"/>
          <p:cNvSpPr txBox="1"/>
          <p:nvPr>
            <p:ph idx="5" type="body"/>
          </p:nvPr>
        </p:nvSpPr>
        <p:spPr>
          <a:xfrm>
            <a:off x="4795522" y="3913375"/>
            <a:ext cx="2705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5" name="Google Shape;185;p15"/>
          <p:cNvSpPr txBox="1"/>
          <p:nvPr>
            <p:ph idx="6" type="body"/>
          </p:nvPr>
        </p:nvSpPr>
        <p:spPr>
          <a:xfrm>
            <a:off x="1307600" y="3913375"/>
            <a:ext cx="2705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"/>
          <p:cNvSpPr txBox="1"/>
          <p:nvPr>
            <p:ph idx="1" type="subTitle"/>
          </p:nvPr>
        </p:nvSpPr>
        <p:spPr>
          <a:xfrm>
            <a:off x="870123" y="2163600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3" name="Google Shape;193;p16"/>
          <p:cNvSpPr txBox="1"/>
          <p:nvPr>
            <p:ph idx="2" type="subTitle"/>
          </p:nvPr>
        </p:nvSpPr>
        <p:spPr>
          <a:xfrm>
            <a:off x="870123" y="4020325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4" name="Google Shape;194;p16"/>
          <p:cNvSpPr txBox="1"/>
          <p:nvPr>
            <p:ph idx="3" type="subTitle"/>
          </p:nvPr>
        </p:nvSpPr>
        <p:spPr>
          <a:xfrm>
            <a:off x="8208477" y="2172980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5" name="Google Shape;195;p16"/>
          <p:cNvSpPr txBox="1"/>
          <p:nvPr>
            <p:ph idx="4" type="subTitle"/>
          </p:nvPr>
        </p:nvSpPr>
        <p:spPr>
          <a:xfrm>
            <a:off x="4559121" y="2180950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6" name="Google Shape;196;p16"/>
          <p:cNvSpPr txBox="1"/>
          <p:nvPr>
            <p:ph idx="5" type="subTitle"/>
          </p:nvPr>
        </p:nvSpPr>
        <p:spPr>
          <a:xfrm>
            <a:off x="4559121" y="4020325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7" name="Google Shape;197;p16"/>
          <p:cNvSpPr txBox="1"/>
          <p:nvPr>
            <p:ph idx="6" type="subTitle"/>
          </p:nvPr>
        </p:nvSpPr>
        <p:spPr>
          <a:xfrm>
            <a:off x="8245602" y="4001780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8" name="Google Shape;198;p16"/>
          <p:cNvSpPr txBox="1"/>
          <p:nvPr>
            <p:ph type="title"/>
          </p:nvPr>
        </p:nvSpPr>
        <p:spPr>
          <a:xfrm>
            <a:off x="510625" y="879050"/>
            <a:ext cx="11210400" cy="914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99" name="Google Shape;199;p16"/>
          <p:cNvSpPr txBox="1"/>
          <p:nvPr>
            <p:ph idx="7" type="body"/>
          </p:nvPr>
        </p:nvSpPr>
        <p:spPr>
          <a:xfrm>
            <a:off x="4559121" y="25898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0" name="Google Shape;200;p16"/>
          <p:cNvSpPr txBox="1"/>
          <p:nvPr>
            <p:ph idx="8" type="body"/>
          </p:nvPr>
        </p:nvSpPr>
        <p:spPr>
          <a:xfrm>
            <a:off x="8245602" y="44186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1" name="Google Shape;201;p16"/>
          <p:cNvSpPr txBox="1"/>
          <p:nvPr>
            <p:ph idx="9" type="body"/>
          </p:nvPr>
        </p:nvSpPr>
        <p:spPr>
          <a:xfrm>
            <a:off x="4559121" y="44186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2" name="Google Shape;202;p16"/>
          <p:cNvSpPr txBox="1"/>
          <p:nvPr>
            <p:ph idx="13" type="body"/>
          </p:nvPr>
        </p:nvSpPr>
        <p:spPr>
          <a:xfrm>
            <a:off x="870123" y="25898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3" name="Google Shape;203;p16"/>
          <p:cNvSpPr txBox="1"/>
          <p:nvPr>
            <p:ph idx="14" type="body"/>
          </p:nvPr>
        </p:nvSpPr>
        <p:spPr>
          <a:xfrm>
            <a:off x="8245602" y="25898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4" name="Google Shape;204;p16"/>
          <p:cNvSpPr txBox="1"/>
          <p:nvPr>
            <p:ph idx="15" type="body"/>
          </p:nvPr>
        </p:nvSpPr>
        <p:spPr>
          <a:xfrm>
            <a:off x="870123" y="44186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5" name="Google Shape;205;p16"/>
          <p:cNvSpPr/>
          <p:nvPr/>
        </p:nvSpPr>
        <p:spPr>
          <a:xfrm rot="-5400000">
            <a:off x="11202850" y="188900"/>
            <a:ext cx="855600" cy="855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"/>
          <p:cNvSpPr txBox="1"/>
          <p:nvPr>
            <p:ph idx="12" type="sldNum"/>
          </p:nvPr>
        </p:nvSpPr>
        <p:spPr>
          <a:xfrm>
            <a:off x="11264795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"/>
          <p:cNvSpPr/>
          <p:nvPr/>
        </p:nvSpPr>
        <p:spPr>
          <a:xfrm>
            <a:off x="490775" y="560625"/>
            <a:ext cx="103659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17"/>
          <p:cNvSpPr/>
          <p:nvPr/>
        </p:nvSpPr>
        <p:spPr>
          <a:xfrm>
            <a:off x="10434975" y="3489950"/>
            <a:ext cx="1290000" cy="1290000"/>
          </a:xfrm>
          <a:prstGeom prst="ellipse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"/>
          <p:cNvSpPr txBox="1"/>
          <p:nvPr>
            <p:ph idx="1" type="subTitle"/>
          </p:nvPr>
        </p:nvSpPr>
        <p:spPr>
          <a:xfrm>
            <a:off x="7439675" y="1882375"/>
            <a:ext cx="29952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16" name="Google Shape;216;p17"/>
          <p:cNvSpPr txBox="1"/>
          <p:nvPr>
            <p:ph idx="2" type="subTitle"/>
          </p:nvPr>
        </p:nvSpPr>
        <p:spPr>
          <a:xfrm>
            <a:off x="7439675" y="4102757"/>
            <a:ext cx="29952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17" name="Google Shape;217;p17"/>
          <p:cNvSpPr txBox="1"/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18" name="Google Shape;218;p17"/>
          <p:cNvSpPr txBox="1"/>
          <p:nvPr>
            <p:ph idx="3" type="body"/>
          </p:nvPr>
        </p:nvSpPr>
        <p:spPr>
          <a:xfrm>
            <a:off x="7439675" y="2318375"/>
            <a:ext cx="29952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19" name="Google Shape;219;p17"/>
          <p:cNvSpPr txBox="1"/>
          <p:nvPr>
            <p:ph idx="4" type="body"/>
          </p:nvPr>
        </p:nvSpPr>
        <p:spPr>
          <a:xfrm>
            <a:off x="7439675" y="4506700"/>
            <a:ext cx="29952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/>
          <p:nvPr/>
        </p:nvSpPr>
        <p:spPr>
          <a:xfrm>
            <a:off x="170850" y="188850"/>
            <a:ext cx="4308000" cy="64806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170850" y="3738750"/>
            <a:ext cx="3156000" cy="29304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3326925" y="188700"/>
            <a:ext cx="8694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8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18"/>
          <p:cNvSpPr txBox="1"/>
          <p:nvPr>
            <p:ph idx="1" type="subTitle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27" name="Google Shape;227;p18"/>
          <p:cNvSpPr txBox="1"/>
          <p:nvPr>
            <p:ph idx="2" type="subTitle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28" name="Google Shape;228;p18"/>
          <p:cNvSpPr txBox="1"/>
          <p:nvPr>
            <p:ph idx="3" type="subTitle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29" name="Google Shape;229;p18"/>
          <p:cNvSpPr txBox="1"/>
          <p:nvPr>
            <p:ph idx="4" type="subTitle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30" name="Google Shape;230;p18"/>
          <p:cNvSpPr txBox="1"/>
          <p:nvPr>
            <p:ph idx="5" type="subTitle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31" name="Google Shape;231;p18"/>
          <p:cNvSpPr txBox="1"/>
          <p:nvPr>
            <p:ph type="title"/>
          </p:nvPr>
        </p:nvSpPr>
        <p:spPr>
          <a:xfrm>
            <a:off x="1022850" y="1044350"/>
            <a:ext cx="10146300" cy="914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32" name="Google Shape;232;p18"/>
          <p:cNvSpPr txBox="1"/>
          <p:nvPr>
            <p:ph idx="6" type="body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ctr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3" name="Google Shape;233;p18"/>
          <p:cNvSpPr txBox="1"/>
          <p:nvPr>
            <p:ph idx="7" type="body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4" name="Google Shape;234;p18"/>
          <p:cNvSpPr txBox="1"/>
          <p:nvPr>
            <p:ph idx="8" type="body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5" name="Google Shape;235;p18"/>
          <p:cNvSpPr txBox="1"/>
          <p:nvPr>
            <p:ph idx="9" type="body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6" name="Google Shape;236;p18"/>
          <p:cNvSpPr txBox="1"/>
          <p:nvPr>
            <p:ph idx="13" type="body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9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9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9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490775" y="560625"/>
            <a:ext cx="57963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"/>
          <p:cNvSpPr txBox="1"/>
          <p:nvPr>
            <p:ph type="title"/>
          </p:nvPr>
        </p:nvSpPr>
        <p:spPr>
          <a:xfrm>
            <a:off x="874175" y="1094025"/>
            <a:ext cx="5029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44" name="Google Shape;244;p19"/>
          <p:cNvSpPr txBox="1"/>
          <p:nvPr>
            <p:ph idx="1" type="body"/>
          </p:nvPr>
        </p:nvSpPr>
        <p:spPr>
          <a:xfrm>
            <a:off x="874175" y="2336700"/>
            <a:ext cx="5029500" cy="3314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45" name="Google Shape;245;p19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9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0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0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"/>
          <p:cNvSpPr/>
          <p:nvPr/>
        </p:nvSpPr>
        <p:spPr>
          <a:xfrm>
            <a:off x="5431375" y="1044350"/>
            <a:ext cx="5738700" cy="4761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0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20"/>
          <p:cNvSpPr txBox="1"/>
          <p:nvPr>
            <p:ph type="title"/>
          </p:nvPr>
        </p:nvSpPr>
        <p:spPr>
          <a:xfrm>
            <a:off x="5814775" y="1378813"/>
            <a:ext cx="5029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56" name="Google Shape;256;p20"/>
          <p:cNvSpPr txBox="1"/>
          <p:nvPr>
            <p:ph idx="1" type="body"/>
          </p:nvPr>
        </p:nvSpPr>
        <p:spPr>
          <a:xfrm>
            <a:off x="5814775" y="2621498"/>
            <a:ext cx="5029500" cy="291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490775" y="560625"/>
            <a:ext cx="11210400" cy="914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/>
          <p:nvPr/>
        </p:nvSpPr>
        <p:spPr>
          <a:xfrm flipH="1">
            <a:off x="7713150" y="188700"/>
            <a:ext cx="4308000" cy="36756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1"/>
          <p:cNvSpPr/>
          <p:nvPr/>
        </p:nvSpPr>
        <p:spPr>
          <a:xfrm flipH="1">
            <a:off x="7713150" y="3491200"/>
            <a:ext cx="4308000" cy="31782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1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1"/>
          <p:cNvSpPr/>
          <p:nvPr/>
        </p:nvSpPr>
        <p:spPr>
          <a:xfrm>
            <a:off x="899550" y="1044350"/>
            <a:ext cx="10266300" cy="4843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1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1"/>
          <p:cNvSpPr txBox="1"/>
          <p:nvPr>
            <p:ph idx="1" type="subTitle"/>
          </p:nvPr>
        </p:nvSpPr>
        <p:spPr>
          <a:xfrm>
            <a:off x="1439475" y="2999550"/>
            <a:ext cx="55815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64" name="Google Shape;264;p21"/>
          <p:cNvSpPr txBox="1"/>
          <p:nvPr>
            <p:ph type="title"/>
          </p:nvPr>
        </p:nvSpPr>
        <p:spPr>
          <a:xfrm>
            <a:off x="899550" y="1044350"/>
            <a:ext cx="10266300" cy="914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2" type="body"/>
          </p:nvPr>
        </p:nvSpPr>
        <p:spPr>
          <a:xfrm>
            <a:off x="1439525" y="3864350"/>
            <a:ext cx="5581500" cy="134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66" name="Google Shape;266;p21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9" name="Google Shape;269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71" name="Google Shape;271;p2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72" name="Google Shape;272;p22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2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2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2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2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277" name="Google Shape;277;p22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1718550" y="188700"/>
            <a:ext cx="10302600" cy="64806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170850" y="188700"/>
            <a:ext cx="1547700" cy="64806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70850" y="3596100"/>
            <a:ext cx="3792600" cy="30732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3264650" y="560625"/>
            <a:ext cx="7718100" cy="5680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5377150" y="1608900"/>
            <a:ext cx="53226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5377125" y="3013200"/>
            <a:ext cx="53226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8" name="Google Shape;38;p4"/>
          <p:cNvSpPr/>
          <p:nvPr/>
        </p:nvSpPr>
        <p:spPr>
          <a:xfrm rot="-5400000">
            <a:off x="8952100" y="3600150"/>
            <a:ext cx="689400" cy="54489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"/>
          <p:cNvSpPr txBox="1"/>
          <p:nvPr>
            <p:ph type="title"/>
          </p:nvPr>
        </p:nvSpPr>
        <p:spPr>
          <a:xfrm>
            <a:off x="846725" y="751875"/>
            <a:ext cx="104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846725" y="2742368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2" type="body"/>
          </p:nvPr>
        </p:nvSpPr>
        <p:spPr>
          <a:xfrm>
            <a:off x="4553230" y="2742368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3" type="body"/>
          </p:nvPr>
        </p:nvSpPr>
        <p:spPr>
          <a:xfrm>
            <a:off x="846725" y="4783425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4" type="body"/>
          </p:nvPr>
        </p:nvSpPr>
        <p:spPr>
          <a:xfrm>
            <a:off x="4553230" y="4783425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5" type="title"/>
          </p:nvPr>
        </p:nvSpPr>
        <p:spPr>
          <a:xfrm>
            <a:off x="846725" y="2046599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6" type="title"/>
          </p:nvPr>
        </p:nvSpPr>
        <p:spPr>
          <a:xfrm>
            <a:off x="4553230" y="2046599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7" type="title"/>
          </p:nvPr>
        </p:nvSpPr>
        <p:spPr>
          <a:xfrm>
            <a:off x="846725" y="4087656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8" type="title"/>
          </p:nvPr>
        </p:nvSpPr>
        <p:spPr>
          <a:xfrm>
            <a:off x="4553230" y="4087656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9" type="body"/>
          </p:nvPr>
        </p:nvSpPr>
        <p:spPr>
          <a:xfrm>
            <a:off x="8259736" y="2742368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3" type="body"/>
          </p:nvPr>
        </p:nvSpPr>
        <p:spPr>
          <a:xfrm>
            <a:off x="8259736" y="4783425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4" type="title"/>
          </p:nvPr>
        </p:nvSpPr>
        <p:spPr>
          <a:xfrm>
            <a:off x="8259736" y="2046599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8" name="Google Shape;58;p5"/>
          <p:cNvSpPr txBox="1"/>
          <p:nvPr>
            <p:ph idx="15" type="title"/>
          </p:nvPr>
        </p:nvSpPr>
        <p:spPr>
          <a:xfrm>
            <a:off x="8259736" y="4087656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9" name="Google Shape;59;p5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v2">
  <p:cSld name="CUSTOM_2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170850" y="4168075"/>
            <a:ext cx="2500200" cy="25011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6"/>
          <p:cNvSpPr txBox="1"/>
          <p:nvPr>
            <p:ph type="title"/>
          </p:nvPr>
        </p:nvSpPr>
        <p:spPr>
          <a:xfrm>
            <a:off x="1707000" y="876425"/>
            <a:ext cx="8778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" type="body"/>
          </p:nvPr>
        </p:nvSpPr>
        <p:spPr>
          <a:xfrm>
            <a:off x="1707000" y="1889875"/>
            <a:ext cx="5058600" cy="40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2" type="body"/>
          </p:nvPr>
        </p:nvSpPr>
        <p:spPr>
          <a:xfrm>
            <a:off x="9736200" y="1889875"/>
            <a:ext cx="748800" cy="40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7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7"/>
          <p:cNvSpPr txBox="1"/>
          <p:nvPr>
            <p:ph type="title"/>
          </p:nvPr>
        </p:nvSpPr>
        <p:spPr>
          <a:xfrm>
            <a:off x="2401350" y="2621650"/>
            <a:ext cx="7389300" cy="206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idx="1" type="body"/>
          </p:nvPr>
        </p:nvSpPr>
        <p:spPr>
          <a:xfrm>
            <a:off x="2401350" y="4705300"/>
            <a:ext cx="7389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1" name="Google Shape;81;p7"/>
          <p:cNvSpPr/>
          <p:nvPr/>
        </p:nvSpPr>
        <p:spPr>
          <a:xfrm flipH="1" rot="10800000">
            <a:off x="-1940625" y="4537600"/>
            <a:ext cx="4242000" cy="4242000"/>
          </a:xfrm>
          <a:prstGeom prst="pie">
            <a:avLst>
              <a:gd fmla="val 21572307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490775" y="560625"/>
            <a:ext cx="103659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8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8"/>
          <p:cNvSpPr txBox="1"/>
          <p:nvPr>
            <p:ph idx="1" type="subTitle"/>
          </p:nvPr>
        </p:nvSpPr>
        <p:spPr>
          <a:xfrm>
            <a:off x="873360" y="1813775"/>
            <a:ext cx="45384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90" name="Google Shape;90;p8"/>
          <p:cNvSpPr txBox="1"/>
          <p:nvPr>
            <p:ph idx="2" type="subTitle"/>
          </p:nvPr>
        </p:nvSpPr>
        <p:spPr>
          <a:xfrm>
            <a:off x="5987845" y="1813775"/>
            <a:ext cx="45381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91" name="Google Shape;91;p8"/>
          <p:cNvSpPr txBox="1"/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2" name="Google Shape;92;p8"/>
          <p:cNvSpPr txBox="1"/>
          <p:nvPr>
            <p:ph idx="3" type="body"/>
          </p:nvPr>
        </p:nvSpPr>
        <p:spPr>
          <a:xfrm>
            <a:off x="873350" y="2750800"/>
            <a:ext cx="45381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3" name="Google Shape;93;p8"/>
          <p:cNvSpPr txBox="1"/>
          <p:nvPr>
            <p:ph idx="4" type="body"/>
          </p:nvPr>
        </p:nvSpPr>
        <p:spPr>
          <a:xfrm>
            <a:off x="5987837" y="2739050"/>
            <a:ext cx="45384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4" name="Google Shape;94;p8"/>
          <p:cNvSpPr/>
          <p:nvPr/>
        </p:nvSpPr>
        <p:spPr>
          <a:xfrm>
            <a:off x="10434975" y="3489950"/>
            <a:ext cx="1290000" cy="1290000"/>
          </a:xfrm>
          <a:prstGeom prst="ellipse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490775" y="560625"/>
            <a:ext cx="104133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"/>
          <p:cNvSpPr txBox="1"/>
          <p:nvPr>
            <p:ph type="title"/>
          </p:nvPr>
        </p:nvSpPr>
        <p:spPr>
          <a:xfrm>
            <a:off x="490775" y="560625"/>
            <a:ext cx="10413300" cy="914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1" name="Google Shape;101;p9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9"/>
          <p:cNvSpPr txBox="1"/>
          <p:nvPr>
            <p:ph idx="1" type="subTitle"/>
          </p:nvPr>
        </p:nvSpPr>
        <p:spPr>
          <a:xfrm>
            <a:off x="920475" y="1895300"/>
            <a:ext cx="77940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04" name="Google Shape;104;p9"/>
          <p:cNvSpPr txBox="1"/>
          <p:nvPr>
            <p:ph idx="2" type="body"/>
          </p:nvPr>
        </p:nvSpPr>
        <p:spPr>
          <a:xfrm>
            <a:off x="920475" y="2555475"/>
            <a:ext cx="7794000" cy="343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5" name="Google Shape;105;p9"/>
          <p:cNvSpPr/>
          <p:nvPr/>
        </p:nvSpPr>
        <p:spPr>
          <a:xfrm>
            <a:off x="10026800" y="3530525"/>
            <a:ext cx="1737600" cy="17376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0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4003075" y="5529000"/>
            <a:ext cx="8018100" cy="1140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934500" y="1044350"/>
            <a:ext cx="10231500" cy="4917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1128967" y="1221818"/>
            <a:ext cx="9803100" cy="4519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0"/>
          <p:cNvSpPr txBox="1"/>
          <p:nvPr>
            <p:ph type="title"/>
          </p:nvPr>
        </p:nvSpPr>
        <p:spPr>
          <a:xfrm>
            <a:off x="2086950" y="1922600"/>
            <a:ext cx="80181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15" name="Google Shape;115;p10"/>
          <p:cNvSpPr txBox="1"/>
          <p:nvPr>
            <p:ph idx="1" type="subTitle"/>
          </p:nvPr>
        </p:nvSpPr>
        <p:spPr>
          <a:xfrm>
            <a:off x="4237425" y="5919475"/>
            <a:ext cx="7775400" cy="71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16" name="Google Shape;116;p10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0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0"/>
          <p:cNvSpPr/>
          <p:nvPr/>
        </p:nvSpPr>
        <p:spPr>
          <a:xfrm>
            <a:off x="397050" y="5083400"/>
            <a:ext cx="1290000" cy="1290000"/>
          </a:xfrm>
          <a:prstGeom prst="ellipse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b="1" i="1" sz="4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318810" y="24377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helbyco.powerschool.com/public/" TargetMode="External"/><Relationship Id="rId4" Type="http://schemas.openxmlformats.org/officeDocument/2006/relationships/hyperlink" Target="https://www.shelbyed.k12.al.us/schools/hhs/index.html" TargetMode="External"/><Relationship Id="rId5" Type="http://schemas.openxmlformats.org/officeDocument/2006/relationships/hyperlink" Target="https://www.shelbyed.k12.al.us/page/students-and-parent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bmcgrew@shelbyed.org" TargetMode="External"/><Relationship Id="rId4" Type="http://schemas.openxmlformats.org/officeDocument/2006/relationships/hyperlink" Target="mailto:jparker@shelbyed.org" TargetMode="External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/>
          <p:nvPr>
            <p:ph type="title"/>
          </p:nvPr>
        </p:nvSpPr>
        <p:spPr>
          <a:xfrm>
            <a:off x="1480150" y="1394275"/>
            <a:ext cx="9571800" cy="350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700">
                <a:latin typeface="Rock Salt"/>
                <a:ea typeface="Rock Salt"/>
                <a:cs typeface="Rock Salt"/>
                <a:sym typeface="Rock Salt"/>
              </a:rPr>
              <a:t>Freshman Parent Academy</a:t>
            </a:r>
            <a:endParaRPr b="0" i="0" sz="4700"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700"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700">
                <a:latin typeface="Rock Salt"/>
                <a:ea typeface="Rock Salt"/>
                <a:cs typeface="Rock Salt"/>
                <a:sym typeface="Rock Salt"/>
              </a:rPr>
              <a:t>Class of 2027</a:t>
            </a:r>
            <a:endParaRPr b="0" i="0" sz="4700"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284" name="Google Shape;284;p23"/>
          <p:cNvSpPr txBox="1"/>
          <p:nvPr>
            <p:ph idx="1" type="subTitle"/>
          </p:nvPr>
        </p:nvSpPr>
        <p:spPr>
          <a:xfrm>
            <a:off x="3788846" y="5222525"/>
            <a:ext cx="7320300" cy="717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Welcome, Parents! </a:t>
            </a:r>
            <a:endParaRPr sz="3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2"/>
          <p:cNvSpPr txBox="1"/>
          <p:nvPr>
            <p:ph type="title"/>
          </p:nvPr>
        </p:nvSpPr>
        <p:spPr>
          <a:xfrm>
            <a:off x="627700" y="710050"/>
            <a:ext cx="10912500" cy="914400"/>
          </a:xfrm>
          <a:prstGeom prst="rect">
            <a:avLst/>
          </a:prstGeom>
          <a:ln cap="flat" cmpd="sng" w="38100">
            <a:solidFill>
              <a:srgbClr val="B4A7D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500" u="sng">
                <a:latin typeface="Quicksand"/>
                <a:ea typeface="Quicksand"/>
                <a:cs typeface="Quicksand"/>
                <a:sym typeface="Quicksand"/>
              </a:rPr>
              <a:t>Advanced Placement (AP)</a:t>
            </a:r>
            <a:r>
              <a:rPr i="0" lang="en" sz="3700" u="sng">
                <a:latin typeface="Quicksand"/>
                <a:ea typeface="Quicksand"/>
                <a:cs typeface="Quicksand"/>
                <a:sym typeface="Quicksand"/>
              </a:rPr>
              <a:t>			Pre-AP Classes</a:t>
            </a:r>
            <a:endParaRPr i="0" sz="3700" u="sng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3" name="Google Shape;373;p32"/>
          <p:cNvSpPr txBox="1"/>
          <p:nvPr>
            <p:ph idx="12" type="sldNum"/>
          </p:nvPr>
        </p:nvSpPr>
        <p:spPr>
          <a:xfrm>
            <a:off x="11264795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4" name="Google Shape;374;p32"/>
          <p:cNvSpPr txBox="1"/>
          <p:nvPr/>
        </p:nvSpPr>
        <p:spPr>
          <a:xfrm>
            <a:off x="688675" y="1673375"/>
            <a:ext cx="51135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Quicksand"/>
              <a:buChar char="❏"/>
            </a:pPr>
            <a:r>
              <a:rPr b="1" lang="en" sz="1500">
                <a:solidFill>
                  <a:srgbClr val="414141"/>
                </a:solidFill>
                <a:latin typeface="Quicksand"/>
                <a:ea typeface="Quicksand"/>
                <a:cs typeface="Quicksand"/>
                <a:sym typeface="Quicksand"/>
              </a:rPr>
              <a:t>College level class taken at HHS </a:t>
            </a:r>
            <a:endParaRPr b="1" sz="1500">
              <a:solidFill>
                <a:srgbClr val="41414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Quicksand"/>
              <a:buChar char="❏"/>
            </a:pPr>
            <a:r>
              <a:rPr b="1" lang="en" sz="1500">
                <a:solidFill>
                  <a:srgbClr val="414141"/>
                </a:solidFill>
                <a:latin typeface="Quicksand"/>
                <a:ea typeface="Quicksand"/>
                <a:cs typeface="Quicksand"/>
                <a:sym typeface="Quicksand"/>
              </a:rPr>
              <a:t>AP Credit universally recognized because of consistent standard of rigor </a:t>
            </a:r>
            <a:endParaRPr b="1" sz="1500">
              <a:solidFill>
                <a:srgbClr val="41414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Quicksand"/>
              <a:buChar char="❏"/>
            </a:pPr>
            <a:r>
              <a:rPr b="1" lang="en" sz="1500">
                <a:solidFill>
                  <a:srgbClr val="414141"/>
                </a:solidFill>
                <a:latin typeface="Quicksand"/>
                <a:ea typeface="Quicksand"/>
                <a:cs typeface="Quicksand"/>
                <a:sym typeface="Quicksand"/>
              </a:rPr>
              <a:t>Fee for AP Exam is around $90 per class </a:t>
            </a:r>
            <a:endParaRPr b="1" sz="1500">
              <a:solidFill>
                <a:srgbClr val="41414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Quicksand"/>
              <a:buChar char="❏"/>
            </a:pPr>
            <a:r>
              <a:rPr b="1" lang="en" sz="1500">
                <a:solidFill>
                  <a:srgbClr val="414141"/>
                </a:solidFill>
                <a:latin typeface="Quicksand"/>
                <a:ea typeface="Quicksand"/>
                <a:cs typeface="Quicksand"/>
                <a:sym typeface="Quicksand"/>
              </a:rPr>
              <a:t>College credit is dependent upon passing score on the AP exam</a:t>
            </a:r>
            <a:endParaRPr b="1" sz="1500">
              <a:solidFill>
                <a:srgbClr val="41414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Quicksand"/>
              <a:buChar char="❏"/>
            </a:pPr>
            <a:r>
              <a:rPr b="1" lang="en" sz="1500">
                <a:solidFill>
                  <a:srgbClr val="414141"/>
                </a:solidFill>
                <a:latin typeface="Quicksand"/>
                <a:ea typeface="Quicksand"/>
                <a:cs typeface="Quicksand"/>
                <a:sym typeface="Quicksand"/>
              </a:rPr>
              <a:t>Offer “weight” to high school GPA</a:t>
            </a:r>
            <a:endParaRPr b="1" sz="1500">
              <a:solidFill>
                <a:srgbClr val="41414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Roboto"/>
              <a:buChar char="❏"/>
            </a:pPr>
            <a:r>
              <a:rPr b="1" lang="en" sz="1500">
                <a:solidFill>
                  <a:srgbClr val="414141"/>
                </a:solidFill>
                <a:latin typeface="Quicksand"/>
                <a:ea typeface="Quicksand"/>
                <a:cs typeface="Quicksand"/>
                <a:sym typeface="Quicksand"/>
              </a:rPr>
              <a:t>Create opportunity to graduate from college early</a:t>
            </a:r>
            <a:r>
              <a:rPr b="1" lang="en" sz="1500">
                <a:solidFill>
                  <a:srgbClr val="41414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  <p:sp>
        <p:nvSpPr>
          <p:cNvPr id="375" name="Google Shape;375;p32"/>
          <p:cNvSpPr txBox="1"/>
          <p:nvPr/>
        </p:nvSpPr>
        <p:spPr>
          <a:xfrm>
            <a:off x="6376575" y="1673375"/>
            <a:ext cx="5497200" cy="23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100"/>
              <a:buFont typeface="Quicksand"/>
              <a:buChar char="❏"/>
            </a:pPr>
            <a:r>
              <a:rPr b="1" lang="en" sz="2100">
                <a:solidFill>
                  <a:srgbClr val="414141"/>
                </a:solidFill>
                <a:latin typeface="Quicksand"/>
                <a:ea typeface="Quicksand"/>
                <a:cs typeface="Quicksand"/>
                <a:sym typeface="Quicksand"/>
              </a:rPr>
              <a:t>Accelerated high school level class taken at HHS</a:t>
            </a:r>
            <a:endParaRPr b="1" sz="2100">
              <a:solidFill>
                <a:srgbClr val="41414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100"/>
              <a:buFont typeface="Quicksand"/>
              <a:buChar char="❏"/>
            </a:pPr>
            <a:r>
              <a:rPr b="1" lang="en" sz="2100">
                <a:solidFill>
                  <a:srgbClr val="414141"/>
                </a:solidFill>
                <a:latin typeface="Quicksand"/>
                <a:ea typeface="Quicksand"/>
                <a:cs typeface="Quicksand"/>
                <a:sym typeface="Quicksand"/>
              </a:rPr>
              <a:t>Offer “weight” to high school GPA</a:t>
            </a:r>
            <a:endParaRPr b="1" sz="2100">
              <a:solidFill>
                <a:srgbClr val="41414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100"/>
              <a:buFont typeface="Quicksand"/>
              <a:buChar char="❏"/>
            </a:pPr>
            <a:r>
              <a:rPr b="1" lang="en" sz="2100">
                <a:solidFill>
                  <a:srgbClr val="414141"/>
                </a:solidFill>
                <a:latin typeface="Quicksand"/>
                <a:ea typeface="Quicksand"/>
                <a:cs typeface="Quicksand"/>
                <a:sym typeface="Quicksand"/>
              </a:rPr>
              <a:t>Faster pace of instruction </a:t>
            </a:r>
            <a:endParaRPr b="1" sz="2100">
              <a:solidFill>
                <a:srgbClr val="41414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100"/>
              <a:buFont typeface="Quicksand"/>
              <a:buChar char="❏"/>
            </a:pPr>
            <a:r>
              <a:rPr b="1" lang="en" sz="2100">
                <a:solidFill>
                  <a:srgbClr val="414141"/>
                </a:solidFill>
                <a:latin typeface="Quicksand"/>
                <a:ea typeface="Quicksand"/>
                <a:cs typeface="Quicksand"/>
                <a:sym typeface="Quicksand"/>
              </a:rPr>
              <a:t>More in depth coverage of material</a:t>
            </a:r>
            <a:endParaRPr b="1" sz="2100">
              <a:solidFill>
                <a:srgbClr val="41414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1414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aphicFrame>
        <p:nvGraphicFramePr>
          <p:cNvPr id="376" name="Google Shape;376;p32"/>
          <p:cNvGraphicFramePr/>
          <p:nvPr/>
        </p:nvGraphicFramePr>
        <p:xfrm>
          <a:off x="1144750" y="40557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{3D9EDAD3-7B23-4830-9A3A-D40141F7E053}</a:tableStyleId>
              </a:tblPr>
              <a:tblGrid>
                <a:gridCol w="2154425"/>
                <a:gridCol w="2502850"/>
              </a:tblGrid>
              <a:tr h="377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Regular Courses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AP Courses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 = 4.0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 = 5.0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 = 3.0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 = 4.0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 = 2.0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 = 3.0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 = 1.0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 = 2.0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 = 0.0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 = 0.0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77" name="Google Shape;377;p32"/>
          <p:cNvGraphicFramePr/>
          <p:nvPr/>
        </p:nvGraphicFramePr>
        <p:xfrm>
          <a:off x="6961925" y="39359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{3D9EDAD3-7B23-4830-9A3A-D40141F7E053}</a:tableStyleId>
              </a:tblPr>
              <a:tblGrid>
                <a:gridCol w="1990475"/>
                <a:gridCol w="2312400"/>
              </a:tblGrid>
              <a:tr h="377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Regular Courses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Pre-AP 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Courses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 = 4.0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 = 4.5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 = 3.0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 = 3.5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 = 2.0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 = 2.5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 = 1.0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 = 1.5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 = 0.0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 = 0.0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3"/>
          <p:cNvSpPr txBox="1"/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300">
                <a:latin typeface="Quicksand"/>
                <a:ea typeface="Quicksand"/>
                <a:cs typeface="Quicksand"/>
                <a:sym typeface="Quicksand"/>
              </a:rPr>
              <a:t>Shelby County Advanced Academic Endorsement </a:t>
            </a:r>
            <a:endParaRPr i="0" sz="33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3" name="Google Shape;383;p33"/>
          <p:cNvSpPr txBox="1"/>
          <p:nvPr>
            <p:ph idx="3" type="body"/>
          </p:nvPr>
        </p:nvSpPr>
        <p:spPr>
          <a:xfrm>
            <a:off x="843275" y="2967600"/>
            <a:ext cx="9660900" cy="347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Quicksand"/>
              <a:buChar char="❏"/>
            </a:pPr>
            <a:r>
              <a:rPr b="1" lang="en" sz="2600">
                <a:latin typeface="Quicksand"/>
                <a:ea typeface="Quicksand"/>
                <a:cs typeface="Quicksand"/>
                <a:sym typeface="Quicksand"/>
              </a:rPr>
              <a:t>Minimum math of Algebra II with Statistics</a:t>
            </a:r>
            <a:endParaRPr b="1" sz="2600">
              <a:latin typeface="Quicksand"/>
              <a:ea typeface="Quicksand"/>
              <a:cs typeface="Quicksand"/>
              <a:sym typeface="Quicksand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Quicksand"/>
              <a:buChar char="❏"/>
            </a:pPr>
            <a:r>
              <a:rPr b="1" lang="en" sz="2600">
                <a:latin typeface="Quicksand"/>
                <a:ea typeface="Quicksand"/>
                <a:cs typeface="Quicksand"/>
                <a:sym typeface="Quicksand"/>
              </a:rPr>
              <a:t>Chemistry </a:t>
            </a:r>
            <a:endParaRPr b="1" sz="2600">
              <a:latin typeface="Quicksand"/>
              <a:ea typeface="Quicksand"/>
              <a:cs typeface="Quicksand"/>
              <a:sym typeface="Quicksand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Quicksand"/>
              <a:buChar char="❏"/>
            </a:pPr>
            <a:r>
              <a:rPr b="1" lang="en" sz="2600">
                <a:latin typeface="Quicksand"/>
                <a:ea typeface="Quicksand"/>
                <a:cs typeface="Quicksand"/>
                <a:sym typeface="Quicksand"/>
              </a:rPr>
              <a:t>Foreign language (2 years, same foreign language)</a:t>
            </a:r>
            <a:endParaRPr b="1" sz="2600">
              <a:latin typeface="Quicksand"/>
              <a:ea typeface="Quicksand"/>
              <a:cs typeface="Quicksand"/>
              <a:sym typeface="Quicksand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Quicksand"/>
              <a:buChar char="❏"/>
            </a:pPr>
            <a:r>
              <a:rPr b="1" lang="en" sz="2600">
                <a:latin typeface="Quicksand"/>
                <a:ea typeface="Quicksand"/>
                <a:cs typeface="Quicksand"/>
                <a:sym typeface="Quicksand"/>
              </a:rPr>
              <a:t>½ credit of Fine Art </a:t>
            </a:r>
            <a:endParaRPr b="1" sz="2600">
              <a:latin typeface="Quicksand"/>
              <a:ea typeface="Quicksand"/>
              <a:cs typeface="Quicksand"/>
              <a:sym typeface="Quicksand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Quicksand"/>
              <a:buChar char="❏"/>
            </a:pPr>
            <a:r>
              <a:rPr b="1" lang="en" sz="2600">
                <a:latin typeface="Quicksand"/>
                <a:ea typeface="Quicksand"/>
                <a:cs typeface="Quicksand"/>
                <a:sym typeface="Quicksand"/>
              </a:rPr>
              <a:t>Minimum of 2 AP courses with one in a core content or the equivalent (Dual Enrollment, Dual Credit or IB)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84" name="Google Shape;384;p33"/>
          <p:cNvSpPr txBox="1"/>
          <p:nvPr>
            <p:ph idx="1" type="subTitle"/>
          </p:nvPr>
        </p:nvSpPr>
        <p:spPr>
          <a:xfrm>
            <a:off x="559775" y="1609725"/>
            <a:ext cx="102279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/>
              <a:t>Follows all of the requirements for the Alabama high school diploma and the following: </a:t>
            </a:r>
            <a:endParaRPr sz="2200"/>
          </a:p>
        </p:txBody>
      </p:sp>
      <p:sp>
        <p:nvSpPr>
          <p:cNvPr id="385" name="Google Shape;385;p33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4"/>
          <p:cNvSpPr txBox="1"/>
          <p:nvPr>
            <p:ph type="title"/>
          </p:nvPr>
        </p:nvSpPr>
        <p:spPr>
          <a:xfrm>
            <a:off x="1147100" y="1270450"/>
            <a:ext cx="9514500" cy="4340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700">
                <a:latin typeface="Rock Salt"/>
                <a:ea typeface="Rock Salt"/>
                <a:cs typeface="Rock Salt"/>
                <a:sym typeface="Rock Salt"/>
              </a:rPr>
              <a:t>How Can I Keep Up?</a:t>
            </a:r>
            <a:endParaRPr i="0" sz="2700"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700">
                <a:latin typeface="Rock Salt"/>
                <a:ea typeface="Rock Salt"/>
                <a:cs typeface="Rock Salt"/>
                <a:sym typeface="Rock Salt"/>
              </a:rPr>
              <a:t> </a:t>
            </a:r>
            <a:endParaRPr i="0" sz="2700">
              <a:latin typeface="Rock Salt"/>
              <a:ea typeface="Rock Salt"/>
              <a:cs typeface="Rock Salt"/>
              <a:sym typeface="Rock Salt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Quicksand"/>
              <a:buChar char="●"/>
            </a:pPr>
            <a:r>
              <a:rPr b="0" i="0" lang="en" sz="3100">
                <a:latin typeface="Quicksand"/>
                <a:ea typeface="Quicksand"/>
                <a:cs typeface="Quicksand"/>
                <a:sym typeface="Quicksand"/>
              </a:rPr>
              <a:t>PowerSchool </a:t>
            </a:r>
            <a:r>
              <a:rPr b="0" i="0" lang="en" sz="31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Login</a:t>
            </a:r>
            <a:r>
              <a:rPr b="0" i="0" lang="en" sz="31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0" i="0" sz="3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>
              <a:latin typeface="Quicksand"/>
              <a:ea typeface="Quicksand"/>
              <a:cs typeface="Quicksand"/>
              <a:sym typeface="Quicksand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Quicksand"/>
              <a:buChar char="●"/>
            </a:pPr>
            <a:r>
              <a:rPr b="0" i="0" lang="en" sz="3100">
                <a:latin typeface="Quicksand"/>
                <a:ea typeface="Quicksand"/>
                <a:cs typeface="Quicksand"/>
                <a:sym typeface="Quicksand"/>
              </a:rPr>
              <a:t>ListServ - bottom of </a:t>
            </a:r>
            <a:r>
              <a:rPr b="0" i="0" lang="en" sz="31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HHS main page</a:t>
            </a:r>
            <a:endParaRPr b="0" i="0" sz="3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>
              <a:latin typeface="Quicksand"/>
              <a:ea typeface="Quicksand"/>
              <a:cs typeface="Quicksand"/>
              <a:sym typeface="Quicksand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Quicksand"/>
              <a:buChar char="●"/>
            </a:pPr>
            <a:r>
              <a:rPr b="0" i="0" lang="en" sz="3100">
                <a:latin typeface="Quicksand"/>
                <a:ea typeface="Quicksand"/>
                <a:cs typeface="Quicksand"/>
                <a:sym typeface="Quicksand"/>
              </a:rPr>
              <a:t>Schoology </a:t>
            </a:r>
            <a:r>
              <a:rPr b="0" i="0" lang="en" sz="31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5"/>
              </a:rPr>
              <a:t>Login</a:t>
            </a:r>
            <a:endParaRPr b="0" i="0" sz="3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>
              <a:latin typeface="Quicksand"/>
              <a:ea typeface="Quicksand"/>
              <a:cs typeface="Quicksand"/>
              <a:sym typeface="Quicksand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Quicksand"/>
              <a:buChar char="●"/>
            </a:pPr>
            <a:r>
              <a:rPr b="0" i="0" lang="en" sz="3100">
                <a:latin typeface="Quicksand"/>
                <a:ea typeface="Quicksand"/>
                <a:cs typeface="Quicksand"/>
                <a:sym typeface="Quicksand"/>
              </a:rPr>
              <a:t>Schedule Change Requests: Due Friday</a:t>
            </a:r>
            <a:endParaRPr b="0" i="0" sz="3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391" name="Google Shape;391;p34"/>
          <p:cNvSpPr txBox="1"/>
          <p:nvPr>
            <p:ph idx="1" type="subTitle"/>
          </p:nvPr>
        </p:nvSpPr>
        <p:spPr>
          <a:xfrm>
            <a:off x="4237425" y="5919475"/>
            <a:ext cx="7775400" cy="71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4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3" name="Google Shape;393;p34"/>
          <p:cNvSpPr txBox="1"/>
          <p:nvPr/>
        </p:nvSpPr>
        <p:spPr>
          <a:xfrm>
            <a:off x="4852675" y="3619225"/>
            <a:ext cx="6084000" cy="895500"/>
          </a:xfrm>
          <a:prstGeom prst="rect">
            <a:avLst/>
          </a:prstGeom>
          <a:noFill/>
          <a:ln cap="flat" cmpd="sng" w="38100">
            <a:solidFill>
              <a:srgbClr val="8E7CC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Class of 2027 GroupAccess Code</a:t>
            </a:r>
            <a:endParaRPr b="1" sz="2500"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KN2X-MFJ6-B78NQ</a:t>
            </a:r>
            <a:endParaRPr sz="23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5"/>
          <p:cNvSpPr txBox="1"/>
          <p:nvPr>
            <p:ph idx="7" type="body"/>
          </p:nvPr>
        </p:nvSpPr>
        <p:spPr>
          <a:xfrm>
            <a:off x="2737372" y="3121800"/>
            <a:ext cx="1997700" cy="2904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400"/>
              <a:t>Clubs/Class Meetings</a:t>
            </a:r>
            <a:endParaRPr sz="2400"/>
          </a:p>
        </p:txBody>
      </p:sp>
      <p:sp>
        <p:nvSpPr>
          <p:cNvPr id="399" name="Google Shape;399;p35"/>
          <p:cNvSpPr txBox="1"/>
          <p:nvPr>
            <p:ph idx="8" type="body"/>
          </p:nvPr>
        </p:nvSpPr>
        <p:spPr>
          <a:xfrm>
            <a:off x="5097147" y="3121800"/>
            <a:ext cx="1997700" cy="2904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600"/>
              <a:t>Make up a quiz/test</a:t>
            </a:r>
            <a:r>
              <a:rPr lang="en"/>
              <a:t> </a:t>
            </a:r>
            <a:endParaRPr/>
          </a:p>
        </p:txBody>
      </p:sp>
      <p:sp>
        <p:nvSpPr>
          <p:cNvPr id="400" name="Google Shape;400;p35"/>
          <p:cNvSpPr txBox="1"/>
          <p:nvPr>
            <p:ph idx="9" type="body"/>
          </p:nvPr>
        </p:nvSpPr>
        <p:spPr>
          <a:xfrm>
            <a:off x="7456922" y="3121800"/>
            <a:ext cx="1997700" cy="2904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400"/>
              <a:t>Intervention </a:t>
            </a:r>
            <a:endParaRPr sz="2400"/>
          </a:p>
        </p:txBody>
      </p:sp>
      <p:sp>
        <p:nvSpPr>
          <p:cNvPr id="401" name="Google Shape;401;p35"/>
          <p:cNvSpPr txBox="1"/>
          <p:nvPr>
            <p:ph idx="6" type="body"/>
          </p:nvPr>
        </p:nvSpPr>
        <p:spPr>
          <a:xfrm>
            <a:off x="377597" y="3121800"/>
            <a:ext cx="1997700" cy="2904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100"/>
              <a:t>Schedule a time to go to the teacher’s class</a:t>
            </a:r>
            <a:endParaRPr sz="2100"/>
          </a:p>
        </p:txBody>
      </p:sp>
      <p:sp>
        <p:nvSpPr>
          <p:cNvPr id="402" name="Google Shape;402;p35"/>
          <p:cNvSpPr txBox="1"/>
          <p:nvPr>
            <p:ph idx="13" type="body"/>
          </p:nvPr>
        </p:nvSpPr>
        <p:spPr>
          <a:xfrm>
            <a:off x="9816697" y="3121800"/>
            <a:ext cx="1997700" cy="2904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700"/>
              <a:t>Complete classwork and/or homework</a:t>
            </a:r>
            <a:endParaRPr sz="1700"/>
          </a:p>
          <a:p>
            <a:pPr indent="0" lvl="0" marL="0" rtl="0" algn="ctr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1700"/>
              <a:t>Study for tests/quizzes. </a:t>
            </a:r>
            <a:endParaRPr sz="1700"/>
          </a:p>
        </p:txBody>
      </p:sp>
      <p:sp>
        <p:nvSpPr>
          <p:cNvPr id="403" name="Google Shape;403;p35"/>
          <p:cNvSpPr/>
          <p:nvPr/>
        </p:nvSpPr>
        <p:spPr>
          <a:xfrm>
            <a:off x="7831922" y="2397800"/>
            <a:ext cx="1247700" cy="1247700"/>
          </a:xfrm>
          <a:prstGeom prst="ellipse">
            <a:avLst/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5"/>
          <p:cNvSpPr/>
          <p:nvPr/>
        </p:nvSpPr>
        <p:spPr>
          <a:xfrm>
            <a:off x="10189272" y="2397800"/>
            <a:ext cx="1247700" cy="12477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5"/>
          <p:cNvSpPr/>
          <p:nvPr/>
        </p:nvSpPr>
        <p:spPr>
          <a:xfrm>
            <a:off x="5474572" y="2397800"/>
            <a:ext cx="1247700" cy="1247700"/>
          </a:xfrm>
          <a:prstGeom prst="ellipse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5"/>
          <p:cNvSpPr/>
          <p:nvPr/>
        </p:nvSpPr>
        <p:spPr>
          <a:xfrm>
            <a:off x="3112372" y="2397800"/>
            <a:ext cx="1247700" cy="12477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5"/>
          <p:cNvSpPr/>
          <p:nvPr/>
        </p:nvSpPr>
        <p:spPr>
          <a:xfrm>
            <a:off x="779497" y="2397800"/>
            <a:ext cx="1247700" cy="12477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5"/>
          <p:cNvSpPr txBox="1"/>
          <p:nvPr>
            <p:ph type="title"/>
          </p:nvPr>
        </p:nvSpPr>
        <p:spPr>
          <a:xfrm>
            <a:off x="1022850" y="1044350"/>
            <a:ext cx="10146300" cy="914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400"/>
              <a:t>Pack60: Tuesday - Friday (10:51 - 11:51)</a:t>
            </a:r>
            <a:endParaRPr i="0" sz="4400"/>
          </a:p>
        </p:txBody>
      </p:sp>
      <p:sp>
        <p:nvSpPr>
          <p:cNvPr id="409" name="Google Shape;409;p35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0" name="Google Shape;410;p35"/>
          <p:cNvSpPr txBox="1"/>
          <p:nvPr/>
        </p:nvSpPr>
        <p:spPr>
          <a:xfrm>
            <a:off x="129925" y="5738900"/>
            <a:ext cx="1193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highlight>
                  <a:srgbClr val="00FFFF"/>
                </a:highlight>
                <a:latin typeface="Quicksand Medium"/>
                <a:ea typeface="Quicksand Medium"/>
                <a:cs typeface="Quicksand Medium"/>
                <a:sym typeface="Quicksand Medium"/>
              </a:rPr>
              <a:t>Monday: Students will make a PLAN for Pack60 in their LEAD class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411" name="Google Shape;411;p35"/>
          <p:cNvSpPr txBox="1"/>
          <p:nvPr/>
        </p:nvSpPr>
        <p:spPr>
          <a:xfrm>
            <a:off x="3293325" y="258825"/>
            <a:ext cx="75981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Playfair Display"/>
                <a:ea typeface="Playfair Display"/>
                <a:cs typeface="Playfair Display"/>
                <a:sym typeface="Playfair Display"/>
              </a:rPr>
              <a:t>Monday - LEAD</a:t>
            </a:r>
            <a:endParaRPr b="1" sz="4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6"/>
          <p:cNvSpPr txBox="1"/>
          <p:nvPr>
            <p:ph type="title"/>
          </p:nvPr>
        </p:nvSpPr>
        <p:spPr>
          <a:xfrm>
            <a:off x="2764325" y="748425"/>
            <a:ext cx="6397500" cy="820800"/>
          </a:xfrm>
          <a:prstGeom prst="rect">
            <a:avLst/>
          </a:prstGeom>
          <a:ln cap="flat" cmpd="tri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From the teachers…</a:t>
            </a:r>
            <a:endParaRPr sz="4400"/>
          </a:p>
        </p:txBody>
      </p:sp>
      <p:sp>
        <p:nvSpPr>
          <p:cNvPr id="417" name="Google Shape;417;p36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36"/>
          <p:cNvSpPr txBox="1"/>
          <p:nvPr>
            <p:ph idx="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9" name="Google Shape;419;p36"/>
          <p:cNvSpPr txBox="1"/>
          <p:nvPr/>
        </p:nvSpPr>
        <p:spPr>
          <a:xfrm>
            <a:off x="663125" y="1207125"/>
            <a:ext cx="10973700" cy="5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Quicksand Medium"/>
              <a:buChar char="●"/>
            </a:pPr>
            <a:r>
              <a:rPr lang="en" sz="3000">
                <a:latin typeface="Quicksand Medium"/>
                <a:ea typeface="Quicksand Medium"/>
                <a:cs typeface="Quicksand Medium"/>
                <a:sym typeface="Quicksand Medium"/>
              </a:rPr>
              <a:t>Check PowerSchool/Schoology daily </a:t>
            </a:r>
            <a:endParaRPr sz="30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Quicksand Medium"/>
              <a:buChar char="●"/>
            </a:pPr>
            <a:r>
              <a:rPr lang="en" sz="3000">
                <a:latin typeface="Quicksand Medium"/>
                <a:ea typeface="Quicksand Medium"/>
                <a:cs typeface="Quicksand Medium"/>
                <a:sym typeface="Quicksand Medium"/>
              </a:rPr>
              <a:t>Have conversations about being respectful &amp; kind</a:t>
            </a:r>
            <a:endParaRPr sz="30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Quicksand Medium"/>
              <a:buChar char="●"/>
            </a:pPr>
            <a:r>
              <a:rPr lang="en" sz="3000">
                <a:latin typeface="Quicksand Medium"/>
                <a:ea typeface="Quicksand Medium"/>
                <a:cs typeface="Quicksand Medium"/>
                <a:sym typeface="Quicksand Medium"/>
              </a:rPr>
              <a:t>If taking Spanish: SPEAK as much Spanish as possible </a:t>
            </a:r>
            <a:endParaRPr sz="30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Quicksand Medium"/>
              <a:buChar char="●"/>
            </a:pPr>
            <a:r>
              <a:rPr lang="en" sz="3000">
                <a:latin typeface="Quicksand Medium"/>
                <a:ea typeface="Quicksand Medium"/>
                <a:cs typeface="Quicksand Medium"/>
                <a:sym typeface="Quicksand Medium"/>
              </a:rPr>
              <a:t>It is OK to make mistakes; it is how we learn</a:t>
            </a:r>
            <a:endParaRPr sz="30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Quicksand Medium"/>
              <a:buChar char="●"/>
            </a:pPr>
            <a:r>
              <a:rPr lang="en" sz="3000">
                <a:latin typeface="Quicksand Medium"/>
                <a:ea typeface="Quicksand Medium"/>
                <a:cs typeface="Quicksand Medium"/>
                <a:sym typeface="Quicksand Medium"/>
              </a:rPr>
              <a:t>ASK for help at the soonest indication that it is needed. Waiting to get help only makes it worse</a:t>
            </a:r>
            <a:endParaRPr sz="30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Quicksand Medium"/>
              <a:buChar char="●"/>
            </a:pPr>
            <a:r>
              <a:rPr lang="en" sz="3000">
                <a:latin typeface="Quicksand Medium"/>
                <a:ea typeface="Quicksand Medium"/>
                <a:cs typeface="Quicksand Medium"/>
                <a:sym typeface="Quicksand Medium"/>
              </a:rPr>
              <a:t>IF interested in chaperoning trips or helping out with special events, please contact the teacher to see what is available that year as it helps in planning</a:t>
            </a:r>
            <a:endParaRPr sz="30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Quicksand Medium"/>
              <a:buChar char="●"/>
            </a:pPr>
            <a:r>
              <a:rPr lang="en" sz="3000">
                <a:latin typeface="Quicksand Medium"/>
                <a:ea typeface="Quicksand Medium"/>
                <a:cs typeface="Quicksand Medium"/>
                <a:sym typeface="Quicksand Medium"/>
              </a:rPr>
              <a:t>Encourage your student to get Involved!</a:t>
            </a:r>
            <a:endParaRPr sz="30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/>
          <p:nvPr/>
        </p:nvSpPr>
        <p:spPr>
          <a:xfrm>
            <a:off x="1034225" y="1157550"/>
            <a:ext cx="4542900" cy="45429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4"/>
          <p:cNvSpPr/>
          <p:nvPr/>
        </p:nvSpPr>
        <p:spPr>
          <a:xfrm>
            <a:off x="1228175" y="1351500"/>
            <a:ext cx="4155000" cy="415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4"/>
          <p:cNvSpPr txBox="1"/>
          <p:nvPr>
            <p:ph type="title"/>
          </p:nvPr>
        </p:nvSpPr>
        <p:spPr>
          <a:xfrm>
            <a:off x="5383175" y="555050"/>
            <a:ext cx="6214200" cy="552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300" u="sng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Administration</a:t>
            </a:r>
            <a:endParaRPr i="0" sz="2300" u="sng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Quicksand Medium"/>
              <a:buChar char="●"/>
            </a:pPr>
            <a:r>
              <a:rPr b="0" i="0" lang="en" sz="2100">
                <a:latin typeface="Quicksand Medium"/>
                <a:ea typeface="Quicksand Medium"/>
                <a:cs typeface="Quicksand Medium"/>
                <a:sym typeface="Quicksand Medium"/>
              </a:rPr>
              <a:t>Principal - Mrs. Bahr</a:t>
            </a:r>
            <a:endParaRPr b="0" i="0" sz="21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Quicksand Medium"/>
              <a:buChar char="●"/>
            </a:pPr>
            <a:r>
              <a:rPr b="0" i="0" lang="en" sz="2100">
                <a:latin typeface="Quicksand Medium"/>
                <a:ea typeface="Quicksand Medium"/>
                <a:cs typeface="Quicksand Medium"/>
                <a:sym typeface="Quicksand Medium"/>
              </a:rPr>
              <a:t>Assistant Principal - Mrs. McGrew (9th &amp; 12th)</a:t>
            </a:r>
            <a:endParaRPr b="0" i="0" sz="21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Quicksand Medium"/>
              <a:buChar char="●"/>
            </a:pPr>
            <a:r>
              <a:rPr b="0" i="0" lang="en" sz="2100">
                <a:latin typeface="Quicksand Medium"/>
                <a:ea typeface="Quicksand Medium"/>
                <a:cs typeface="Quicksand Medium"/>
                <a:sym typeface="Quicksand Medium"/>
              </a:rPr>
              <a:t>Assistant Principal - Mr. McCaleb (10th &amp; 11th)</a:t>
            </a:r>
            <a:endParaRPr b="0" i="0" sz="21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200" u="sng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Counselors</a:t>
            </a:r>
            <a:endParaRPr i="0" sz="2200" u="sng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Quicksand Medium"/>
              <a:buChar char="●"/>
            </a:pPr>
            <a:r>
              <a:rPr b="0" i="0" lang="en" sz="2100">
                <a:latin typeface="Quicksand Medium"/>
                <a:ea typeface="Quicksand Medium"/>
                <a:cs typeface="Quicksand Medium"/>
                <a:sym typeface="Quicksand Medium"/>
              </a:rPr>
              <a:t>Mrs. Blanton - 12th grade</a:t>
            </a:r>
            <a:endParaRPr b="0" i="0" sz="21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Quicksand Medium"/>
              <a:buChar char="●"/>
            </a:pPr>
            <a:r>
              <a:rPr b="0" i="0" lang="en" sz="2100">
                <a:latin typeface="Quicksand Medium"/>
                <a:ea typeface="Quicksand Medium"/>
                <a:cs typeface="Quicksand Medium"/>
                <a:sym typeface="Quicksand Medium"/>
              </a:rPr>
              <a:t>Mr. Palmer - 10th &amp; 11th grade</a:t>
            </a:r>
            <a:endParaRPr b="0" i="0" sz="21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Quicksand Medium"/>
              <a:buChar char="●"/>
            </a:pPr>
            <a:r>
              <a:rPr b="0" i="0" lang="en" sz="2100">
                <a:latin typeface="Quicksand Medium"/>
                <a:ea typeface="Quicksand Medium"/>
                <a:cs typeface="Quicksand Medium"/>
                <a:sym typeface="Quicksand Medium"/>
              </a:rPr>
              <a:t>Mrs. Parker - 9th grade  </a:t>
            </a:r>
            <a:endParaRPr b="0" i="0" sz="21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>
                <a:latin typeface="Quicksand Medium"/>
                <a:ea typeface="Quicksand Medium"/>
                <a:cs typeface="Quicksand Medium"/>
                <a:sym typeface="Quicksand Medium"/>
              </a:rPr>
              <a:t>			</a:t>
            </a:r>
            <a:endParaRPr b="0" i="0" sz="21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100" u="sng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School Resource Officers</a:t>
            </a:r>
            <a:endParaRPr i="0" sz="2100" u="sng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Quicksand Medium"/>
              <a:buChar char="●"/>
            </a:pPr>
            <a:r>
              <a:rPr b="0" i="0" lang="en" sz="2100">
                <a:latin typeface="Quicksand Medium"/>
                <a:ea typeface="Quicksand Medium"/>
                <a:cs typeface="Quicksand Medium"/>
                <a:sym typeface="Quicksand Medium"/>
              </a:rPr>
              <a:t>Officer Black &amp; Officer Roberts</a:t>
            </a:r>
            <a:endParaRPr b="0" i="0" sz="21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000" u="sng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9th grade:</a:t>
            </a:r>
            <a:endParaRPr i="0" sz="3000" u="sng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>
                <a:highlight>
                  <a:schemeClr val="lt1"/>
                </a:highlight>
                <a:latin typeface="Quicksand Medium"/>
                <a:ea typeface="Quicksand Medium"/>
                <a:cs typeface="Quicksand Medium"/>
                <a:sym typeface="Quicksand Medium"/>
              </a:rPr>
              <a:t>Mrs. McGrew: </a:t>
            </a:r>
            <a:r>
              <a:rPr b="0" i="0" lang="en" sz="1800">
                <a:solidFill>
                  <a:schemeClr val="hlink"/>
                </a:solidFill>
                <a:highlight>
                  <a:schemeClr val="lt1"/>
                </a:highlight>
                <a:uFill>
                  <a:noFill/>
                </a:uFill>
                <a:latin typeface="Quicksand Medium"/>
                <a:ea typeface="Quicksand Medium"/>
                <a:cs typeface="Quicksand Medium"/>
                <a:sym typeface="Quicksand Medium"/>
                <a:hlinkClick r:id="rId3"/>
              </a:rPr>
              <a:t>bmcgrew@shelbyed.org</a:t>
            </a:r>
            <a:r>
              <a:rPr b="0" i="0" lang="en" sz="2000">
                <a:highlight>
                  <a:schemeClr val="lt1"/>
                </a:highlight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endParaRPr b="0" i="0" sz="2000">
              <a:highlight>
                <a:schemeClr val="lt1"/>
              </a:highlight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>
                <a:highlight>
                  <a:schemeClr val="lt1"/>
                </a:highlight>
                <a:latin typeface="Quicksand Medium"/>
                <a:ea typeface="Quicksand Medium"/>
                <a:cs typeface="Quicksand Medium"/>
                <a:sym typeface="Quicksand Medium"/>
              </a:rPr>
              <a:t>Mrs. Parker: </a:t>
            </a:r>
            <a:r>
              <a:rPr b="0" i="0" lang="en" sz="2000">
                <a:solidFill>
                  <a:schemeClr val="hlink"/>
                </a:solidFill>
                <a:highlight>
                  <a:schemeClr val="lt1"/>
                </a:highlight>
                <a:uFill>
                  <a:noFill/>
                </a:uFill>
                <a:latin typeface="Quicksand Medium"/>
                <a:ea typeface="Quicksand Medium"/>
                <a:cs typeface="Quicksand Medium"/>
                <a:sym typeface="Quicksand Medium"/>
                <a:hlinkClick r:id="rId4"/>
              </a:rPr>
              <a:t>jparker@shelbyed.org</a:t>
            </a:r>
            <a:r>
              <a:rPr b="0" i="0" lang="en" sz="2000">
                <a:highlight>
                  <a:schemeClr val="lt1"/>
                </a:highlight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endParaRPr b="0" i="0" sz="2000">
              <a:highlight>
                <a:schemeClr val="lt1"/>
              </a:highlight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92" name="Google Shape;292;p24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24"/>
          <p:cNvPicPr preferRelativeResize="0"/>
          <p:nvPr/>
        </p:nvPicPr>
        <p:blipFill rotWithShape="1">
          <a:blip r:embed="rId5">
            <a:alphaModFix/>
          </a:blip>
          <a:srcRect b="4969" l="2519" r="-37254" t="3346"/>
          <a:stretch/>
        </p:blipFill>
        <p:spPr>
          <a:xfrm>
            <a:off x="1691250" y="2230250"/>
            <a:ext cx="4542899" cy="2397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/>
          <p:nvPr>
            <p:ph idx="7" type="title"/>
          </p:nvPr>
        </p:nvSpPr>
        <p:spPr>
          <a:xfrm>
            <a:off x="1434668" y="4240050"/>
            <a:ext cx="25548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Mrs. Cook</a:t>
            </a:r>
            <a:endParaRPr/>
          </a:p>
        </p:txBody>
      </p:sp>
      <p:sp>
        <p:nvSpPr>
          <p:cNvPr id="299" name="Google Shape;299;p25"/>
          <p:cNvSpPr txBox="1"/>
          <p:nvPr>
            <p:ph idx="8" type="title"/>
          </p:nvPr>
        </p:nvSpPr>
        <p:spPr>
          <a:xfrm>
            <a:off x="5291577" y="4240056"/>
            <a:ext cx="30039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Mrs. Lancaster</a:t>
            </a:r>
            <a:endParaRPr/>
          </a:p>
        </p:txBody>
      </p:sp>
      <p:sp>
        <p:nvSpPr>
          <p:cNvPr id="300" name="Google Shape;300;p25"/>
          <p:cNvSpPr txBox="1"/>
          <p:nvPr>
            <p:ph type="title"/>
          </p:nvPr>
        </p:nvSpPr>
        <p:spPr>
          <a:xfrm>
            <a:off x="985475" y="751875"/>
            <a:ext cx="10156200" cy="763500"/>
          </a:xfrm>
          <a:prstGeom prst="rect">
            <a:avLst/>
          </a:prstGeom>
          <a:ln cap="flat" cmpd="tri" w="38100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Rock Salt"/>
                <a:ea typeface="Rock Salt"/>
                <a:cs typeface="Rock Salt"/>
                <a:sym typeface="Rock Salt"/>
              </a:rPr>
              <a:t>Main Office Staff 		</a:t>
            </a:r>
            <a:endParaRPr sz="4300"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301" name="Google Shape;301;p25"/>
          <p:cNvSpPr txBox="1"/>
          <p:nvPr>
            <p:ph idx="1" type="body"/>
          </p:nvPr>
        </p:nvSpPr>
        <p:spPr>
          <a:xfrm>
            <a:off x="1078388" y="2894768"/>
            <a:ext cx="30039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Registrar</a:t>
            </a:r>
            <a:endParaRPr/>
          </a:p>
        </p:txBody>
      </p:sp>
      <p:sp>
        <p:nvSpPr>
          <p:cNvPr id="302" name="Google Shape;302;p25"/>
          <p:cNvSpPr txBox="1"/>
          <p:nvPr>
            <p:ph idx="2" type="body"/>
          </p:nvPr>
        </p:nvSpPr>
        <p:spPr>
          <a:xfrm>
            <a:off x="4985877" y="2894768"/>
            <a:ext cx="30039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Bookkeeper</a:t>
            </a:r>
            <a:endParaRPr/>
          </a:p>
        </p:txBody>
      </p:sp>
      <p:sp>
        <p:nvSpPr>
          <p:cNvPr id="303" name="Google Shape;303;p25"/>
          <p:cNvSpPr txBox="1"/>
          <p:nvPr>
            <p:ph idx="3" type="body"/>
          </p:nvPr>
        </p:nvSpPr>
        <p:spPr>
          <a:xfrm>
            <a:off x="985463" y="4935825"/>
            <a:ext cx="30039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Secretary</a:t>
            </a:r>
            <a:endParaRPr/>
          </a:p>
        </p:txBody>
      </p:sp>
      <p:sp>
        <p:nvSpPr>
          <p:cNvPr id="304" name="Google Shape;304;p25"/>
          <p:cNvSpPr txBox="1"/>
          <p:nvPr>
            <p:ph idx="4" type="body"/>
          </p:nvPr>
        </p:nvSpPr>
        <p:spPr>
          <a:xfrm>
            <a:off x="4594002" y="4935825"/>
            <a:ext cx="30039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Secretary</a:t>
            </a:r>
            <a:endParaRPr/>
          </a:p>
        </p:txBody>
      </p:sp>
      <p:sp>
        <p:nvSpPr>
          <p:cNvPr id="305" name="Google Shape;305;p25"/>
          <p:cNvSpPr txBox="1"/>
          <p:nvPr>
            <p:ph idx="5" type="title"/>
          </p:nvPr>
        </p:nvSpPr>
        <p:spPr>
          <a:xfrm>
            <a:off x="1590088" y="2176499"/>
            <a:ext cx="30039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Mrs. Emerson</a:t>
            </a:r>
            <a:endParaRPr/>
          </a:p>
        </p:txBody>
      </p:sp>
      <p:sp>
        <p:nvSpPr>
          <p:cNvPr id="306" name="Google Shape;306;p25"/>
          <p:cNvSpPr txBox="1"/>
          <p:nvPr>
            <p:ph idx="6" type="title"/>
          </p:nvPr>
        </p:nvSpPr>
        <p:spPr>
          <a:xfrm>
            <a:off x="5120915" y="2176499"/>
            <a:ext cx="30039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Mrs. Chumley </a:t>
            </a:r>
            <a:endParaRPr/>
          </a:p>
        </p:txBody>
      </p:sp>
      <p:sp>
        <p:nvSpPr>
          <p:cNvPr id="307" name="Google Shape;307;p25"/>
          <p:cNvSpPr txBox="1"/>
          <p:nvPr>
            <p:ph idx="9" type="body"/>
          </p:nvPr>
        </p:nvSpPr>
        <p:spPr>
          <a:xfrm>
            <a:off x="8202541" y="2894768"/>
            <a:ext cx="30039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Health Room/Nurse</a:t>
            </a:r>
            <a:endParaRPr/>
          </a:p>
        </p:txBody>
      </p:sp>
      <p:sp>
        <p:nvSpPr>
          <p:cNvPr id="308" name="Google Shape;308;p25"/>
          <p:cNvSpPr txBox="1"/>
          <p:nvPr>
            <p:ph idx="14" type="title"/>
          </p:nvPr>
        </p:nvSpPr>
        <p:spPr>
          <a:xfrm>
            <a:off x="8893362" y="2211700"/>
            <a:ext cx="25548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Mrs. Parker</a:t>
            </a:r>
            <a:endParaRPr/>
          </a:p>
        </p:txBody>
      </p:sp>
      <p:sp>
        <p:nvSpPr>
          <p:cNvPr id="309" name="Google Shape;309;p25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" name="Google Shape;310;p25"/>
          <p:cNvSpPr/>
          <p:nvPr/>
        </p:nvSpPr>
        <p:spPr>
          <a:xfrm>
            <a:off x="985463" y="1930200"/>
            <a:ext cx="917100" cy="9420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11" name="Google Shape;311;p25"/>
          <p:cNvSpPr/>
          <p:nvPr/>
        </p:nvSpPr>
        <p:spPr>
          <a:xfrm>
            <a:off x="4593997" y="1930200"/>
            <a:ext cx="917100" cy="9420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12" name="Google Shape;312;p25"/>
          <p:cNvSpPr/>
          <p:nvPr/>
        </p:nvSpPr>
        <p:spPr>
          <a:xfrm>
            <a:off x="8202530" y="1930200"/>
            <a:ext cx="917100" cy="942000"/>
          </a:xfrm>
          <a:prstGeom prst="ellipse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13" name="Google Shape;313;p25"/>
          <p:cNvSpPr/>
          <p:nvPr/>
        </p:nvSpPr>
        <p:spPr>
          <a:xfrm>
            <a:off x="985463" y="3993750"/>
            <a:ext cx="917100" cy="942000"/>
          </a:xfrm>
          <a:prstGeom prst="ellipse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14" name="Google Shape;314;p25"/>
          <p:cNvSpPr/>
          <p:nvPr/>
        </p:nvSpPr>
        <p:spPr>
          <a:xfrm>
            <a:off x="4593997" y="3993750"/>
            <a:ext cx="917100" cy="942000"/>
          </a:xfrm>
          <a:prstGeom prst="ellipse">
            <a:avLst/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15" name="Google Shape;315;p25"/>
          <p:cNvSpPr txBox="1"/>
          <p:nvPr/>
        </p:nvSpPr>
        <p:spPr>
          <a:xfrm>
            <a:off x="8039475" y="3923175"/>
            <a:ext cx="3537000" cy="1569300"/>
          </a:xfrm>
          <a:prstGeom prst="rect">
            <a:avLst/>
          </a:prstGeom>
          <a:noFill/>
          <a:ln cap="flat" cmpd="dbl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ock Salt"/>
                <a:ea typeface="Rock Salt"/>
                <a:cs typeface="Rock Salt"/>
                <a:sym typeface="Rock Salt"/>
              </a:rPr>
              <a:t>HHS </a:t>
            </a:r>
            <a:endParaRPr sz="2600"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ock Salt"/>
                <a:ea typeface="Rock Salt"/>
                <a:cs typeface="Rock Salt"/>
                <a:sym typeface="Rock Salt"/>
              </a:rPr>
              <a:t>205-682-3650</a:t>
            </a:r>
            <a:endParaRPr sz="2600">
              <a:latin typeface="Rock Salt"/>
              <a:ea typeface="Rock Salt"/>
              <a:cs typeface="Rock Salt"/>
              <a:sym typeface="Rock Sa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21" name="Google Shape;321;p26"/>
          <p:cNvGraphicFramePr/>
          <p:nvPr/>
        </p:nvGraphicFramePr>
        <p:xfrm>
          <a:off x="1319200" y="157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{DE5C43F7-C78F-4CAB-9509-F0D4E8F5A683}</a:tableStyleId>
              </a:tblPr>
              <a:tblGrid>
                <a:gridCol w="2459000"/>
                <a:gridCol w="2459000"/>
                <a:gridCol w="2459000"/>
                <a:gridCol w="2459000"/>
              </a:tblGrid>
              <a:tr h="58712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700" u="sng">
                          <a:latin typeface="Cabin"/>
                          <a:ea typeface="Cabin"/>
                          <a:cs typeface="Cabin"/>
                          <a:sym typeface="Cabin"/>
                        </a:rPr>
                        <a:t>REGULAR SCHEDULE</a:t>
                      </a:r>
                      <a:endParaRPr b="1" sz="1700" u="sng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3500" marB="63500" marR="63500" marL="63500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700" u="sng">
                          <a:latin typeface="Cabin"/>
                          <a:ea typeface="Cabin"/>
                          <a:cs typeface="Cabin"/>
                          <a:sym typeface="Cabin"/>
                        </a:rPr>
                        <a:t>ACTIVITY SCHEDULE </a:t>
                      </a:r>
                      <a:endParaRPr b="1" sz="1700" u="sng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3500" marB="63500" marR="63500" marL="63500"/>
                </a:tc>
                <a:tc hMerge="1"/>
              </a:tr>
              <a:tr h="4524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8:00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8:10-8:59   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9:04-9:57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10:02-10:51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10:51-11:51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11:51-12:40 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12:45-1:34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1:39-2:28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2:33-3:22 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First Bell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1</a:t>
                      </a:r>
                      <a:r>
                        <a:rPr baseline="30000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st</a:t>
                      </a: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 Period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2</a:t>
                      </a:r>
                      <a:r>
                        <a:rPr baseline="30000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nd</a:t>
                      </a: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 Period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3</a:t>
                      </a:r>
                      <a:r>
                        <a:rPr baseline="30000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rd</a:t>
                      </a: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 Period</a:t>
                      </a:r>
                      <a:endParaRPr b="1"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Pack 60</a:t>
                      </a:r>
                      <a:endParaRPr b="1"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  <a:r>
                        <a:rPr baseline="30000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th</a:t>
                      </a: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 Period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6</a:t>
                      </a:r>
                      <a:r>
                        <a:rPr baseline="30000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th</a:t>
                      </a: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 Period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7</a:t>
                      </a:r>
                      <a:r>
                        <a:rPr baseline="30000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th</a:t>
                      </a: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 Period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r>
                        <a:rPr baseline="30000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th</a:t>
                      </a: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 Period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8:00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8:10-8:55   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9:00-9:45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9:50-10:35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10:35-11:35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11:35-12:20 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12:25-1:10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1:15-2:00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2:05-2:50 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2:50-3:22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First Bell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1</a:t>
                      </a:r>
                      <a:r>
                        <a:rPr baseline="30000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st</a:t>
                      </a: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 Period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2</a:t>
                      </a:r>
                      <a:r>
                        <a:rPr baseline="30000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nd</a:t>
                      </a: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 Period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3</a:t>
                      </a:r>
                      <a:r>
                        <a:rPr baseline="30000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rd</a:t>
                      </a: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 Period</a:t>
                      </a:r>
                      <a:endParaRPr b="1"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Pack 60</a:t>
                      </a:r>
                      <a:endParaRPr b="1"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  <a:r>
                        <a:rPr baseline="30000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th</a:t>
                      </a: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 Period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6</a:t>
                      </a:r>
                      <a:r>
                        <a:rPr baseline="30000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th</a:t>
                      </a: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 Period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7</a:t>
                      </a:r>
                      <a:r>
                        <a:rPr baseline="30000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th</a:t>
                      </a: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 Period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r>
                        <a:rPr baseline="30000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th</a:t>
                      </a:r>
                      <a:r>
                        <a:rPr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 Period</a:t>
                      </a:r>
                      <a:endParaRPr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700">
                          <a:latin typeface="Cabin"/>
                          <a:ea typeface="Cabin"/>
                          <a:cs typeface="Cabin"/>
                          <a:sym typeface="Cabin"/>
                        </a:rPr>
                        <a:t>Activity</a:t>
                      </a:r>
                      <a:endParaRPr b="1" sz="17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322" name="Google Shape;322;p26"/>
          <p:cNvSpPr txBox="1"/>
          <p:nvPr/>
        </p:nvSpPr>
        <p:spPr>
          <a:xfrm>
            <a:off x="2728100" y="706400"/>
            <a:ext cx="6989100" cy="785100"/>
          </a:xfrm>
          <a:prstGeom prst="rect">
            <a:avLst/>
          </a:prstGeom>
          <a:noFill/>
          <a:ln cap="flat" cmpd="tri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latin typeface="Rock Salt"/>
                <a:ea typeface="Rock Salt"/>
                <a:cs typeface="Rock Salt"/>
                <a:sym typeface="Rock Salt"/>
              </a:rPr>
              <a:t> Bell Schedule</a:t>
            </a:r>
            <a:endParaRPr b="1" sz="3900">
              <a:latin typeface="Rock Salt"/>
              <a:ea typeface="Rock Salt"/>
              <a:cs typeface="Rock Salt"/>
              <a:sym typeface="Rock Sa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27"/>
          <p:cNvSpPr txBox="1"/>
          <p:nvPr>
            <p:ph type="title"/>
          </p:nvPr>
        </p:nvSpPr>
        <p:spPr>
          <a:xfrm>
            <a:off x="296500" y="413425"/>
            <a:ext cx="4458300" cy="1346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5300">
                <a:latin typeface="Rock Salt"/>
                <a:ea typeface="Rock Salt"/>
                <a:cs typeface="Rock Salt"/>
                <a:sym typeface="Rock Salt"/>
              </a:rPr>
              <a:t>Academics</a:t>
            </a:r>
            <a:endParaRPr i="0" sz="5300"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329" name="Google Shape;329;p27"/>
          <p:cNvSpPr txBox="1"/>
          <p:nvPr/>
        </p:nvSpPr>
        <p:spPr>
          <a:xfrm>
            <a:off x="5101250" y="867225"/>
            <a:ext cx="28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330" name="Google Shape;330;p27"/>
          <p:cNvSpPr txBox="1"/>
          <p:nvPr/>
        </p:nvSpPr>
        <p:spPr>
          <a:xfrm>
            <a:off x="4538800" y="1474125"/>
            <a:ext cx="7474800" cy="53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"/>
              <a:buChar char="❏"/>
            </a:pPr>
            <a:r>
              <a:rPr b="1"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4 English</a:t>
            </a:r>
            <a:endParaRPr b="1"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"/>
              <a:buChar char="❏"/>
            </a:pPr>
            <a:r>
              <a:rPr b="1"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4 History</a:t>
            </a:r>
            <a:endParaRPr b="1"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"/>
              <a:buChar char="❏"/>
            </a:pPr>
            <a:r>
              <a:rPr b="1"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4 Math</a:t>
            </a:r>
            <a:endParaRPr b="1"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"/>
              <a:buChar char="❏"/>
            </a:pPr>
            <a:r>
              <a:rPr b="1"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4 Science </a:t>
            </a:r>
            <a:endParaRPr b="1"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Quicksand"/>
              <a:buChar char="❏"/>
            </a:pPr>
            <a:r>
              <a:rPr b="1"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 </a:t>
            </a:r>
            <a:r>
              <a:rPr b="1" lang="en" sz="1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Physical Education/Beginning Kinesiology</a:t>
            </a:r>
            <a:r>
              <a:rPr b="1"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(2 yrs marching band; 1 year Show Choir)</a:t>
            </a:r>
            <a:endParaRPr b="1"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"/>
              <a:buChar char="❏"/>
            </a:pPr>
            <a:r>
              <a:rPr b="1"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½ credit health (1 semester)</a:t>
            </a:r>
            <a:endParaRPr b="1"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"/>
              <a:buChar char="❏"/>
            </a:pPr>
            <a:r>
              <a:rPr b="1"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3 electives (Career Technology and/or Fine Arts and/or Foreign Language)</a:t>
            </a:r>
            <a:endParaRPr b="1"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"/>
              <a:buChar char="❏"/>
            </a:pPr>
            <a:r>
              <a:rPr b="1"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3.5 additional credits (other electives, sports, etc.)</a:t>
            </a:r>
            <a:endParaRPr b="1"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= total 24 credits </a:t>
            </a:r>
            <a:endParaRPr b="1"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1 credit = 1 academic credit; ½ credit = 1 semester </a:t>
            </a:r>
            <a:endParaRPr b="1" sz="22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31" name="Google Shape;331;p27"/>
          <p:cNvSpPr txBox="1"/>
          <p:nvPr/>
        </p:nvSpPr>
        <p:spPr>
          <a:xfrm>
            <a:off x="4830625" y="354050"/>
            <a:ext cx="6646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 u="sng">
                <a:latin typeface="Quicksand"/>
                <a:ea typeface="Quicksand"/>
                <a:cs typeface="Quicksand"/>
                <a:sym typeface="Quicksand"/>
              </a:rPr>
              <a:t>Alabama High School Diploma Requirements</a:t>
            </a:r>
            <a:endParaRPr b="1" sz="3300" u="sng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32" name="Google Shape;332;p27"/>
          <p:cNvSpPr txBox="1"/>
          <p:nvPr/>
        </p:nvSpPr>
        <p:spPr>
          <a:xfrm>
            <a:off x="-140275" y="4234050"/>
            <a:ext cx="25635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pass all required courses and participate in the state assessment to graduate! </a:t>
            </a:r>
            <a:endParaRPr sz="13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/>
          <p:nvPr>
            <p:ph type="title"/>
          </p:nvPr>
        </p:nvSpPr>
        <p:spPr>
          <a:xfrm>
            <a:off x="354025" y="-105525"/>
            <a:ext cx="11706000" cy="1089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300" u="sng">
                <a:latin typeface="Quicksand"/>
                <a:ea typeface="Quicksand"/>
                <a:cs typeface="Quicksand"/>
                <a:sym typeface="Quicksand"/>
              </a:rPr>
              <a:t>Class of 2027 </a:t>
            </a:r>
            <a:r>
              <a:rPr i="0" lang="en" sz="4300" u="sng">
                <a:latin typeface="Quicksand"/>
                <a:ea typeface="Quicksand"/>
                <a:cs typeface="Quicksand"/>
                <a:sym typeface="Quicksand"/>
              </a:rPr>
              <a:t>Math Pathway</a:t>
            </a:r>
            <a:endParaRPr i="0" sz="4300" u="sng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38" name="Google Shape;338;p28"/>
          <p:cNvSpPr txBox="1"/>
          <p:nvPr>
            <p:ph idx="1" type="subTitle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39" name="Google Shape;339;p28"/>
          <p:cNvGraphicFramePr/>
          <p:nvPr/>
        </p:nvGraphicFramePr>
        <p:xfrm>
          <a:off x="816600" y="72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{BEB6EF59-06B7-4F4B-86C8-9E0C5359D3CE}</a:tableStyleId>
              </a:tblPr>
              <a:tblGrid>
                <a:gridCol w="2773925"/>
                <a:gridCol w="4346100"/>
                <a:gridCol w="4033750"/>
              </a:tblGrid>
              <a:tr h="1319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 u="sng">
                          <a:latin typeface="Dekko"/>
                          <a:ea typeface="Dekko"/>
                          <a:cs typeface="Dekko"/>
                          <a:sym typeface="Dekko"/>
                        </a:rPr>
                        <a:t>Option 1</a:t>
                      </a:r>
                      <a:endParaRPr b="1" sz="2200" u="sng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highlight>
                            <a:srgbClr val="FFFF00"/>
                          </a:highlight>
                          <a:latin typeface="Dekko"/>
                          <a:ea typeface="Dekko"/>
                          <a:cs typeface="Dekko"/>
                          <a:sym typeface="Dekko"/>
                        </a:rPr>
                        <a:t>(If haven’t taken Accelerated Math 7 and Accelerated Math 8)</a:t>
                      </a:r>
                      <a:endParaRPr b="1" sz="1600">
                        <a:highlight>
                          <a:srgbClr val="FFFF00"/>
                        </a:highlight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 u="sng">
                          <a:latin typeface="Dekko"/>
                          <a:ea typeface="Dekko"/>
                          <a:cs typeface="Dekko"/>
                          <a:sym typeface="Dekko"/>
                        </a:rPr>
                        <a:t>Option 2</a:t>
                      </a:r>
                      <a:endParaRPr b="1" sz="2200" u="sng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highlight>
                            <a:srgbClr val="FFFF00"/>
                          </a:highlight>
                          <a:latin typeface="Dekko"/>
                          <a:ea typeface="Dekko"/>
                          <a:cs typeface="Dekko"/>
                          <a:sym typeface="Dekko"/>
                        </a:rPr>
                        <a:t> (Taken Accelerated Math 7 and Accelerated Math 8)</a:t>
                      </a:r>
                      <a:endParaRPr b="1" sz="1800">
                        <a:highlight>
                          <a:srgbClr val="FFFF00"/>
                        </a:highlight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 u="sng">
                          <a:latin typeface="Dekko"/>
                          <a:ea typeface="Dekko"/>
                          <a:cs typeface="Dekko"/>
                          <a:sym typeface="Dekko"/>
                        </a:rPr>
                        <a:t>Option 3</a:t>
                      </a:r>
                      <a:endParaRPr b="1" sz="2100" u="sng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highlight>
                            <a:srgbClr val="FFFF00"/>
                          </a:highlight>
                          <a:latin typeface="Dekko"/>
                          <a:ea typeface="Dekko"/>
                          <a:cs typeface="Dekko"/>
                          <a:sym typeface="Dekko"/>
                        </a:rPr>
                        <a:t>(AP Pathway if taken Accelerated Math 7 and Accelerated Math 8)</a:t>
                      </a:r>
                      <a:endParaRPr b="1" sz="1600">
                        <a:highlight>
                          <a:srgbClr val="FFFF00"/>
                        </a:highlight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>
                    <a:solidFill>
                      <a:srgbClr val="6D9EEB"/>
                    </a:solidFill>
                  </a:tcPr>
                </a:tc>
              </a:tr>
              <a:tr h="96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-Geometry w/ Data Analysis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-Pre-AP Geometry w/ Data Analysis </a:t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-Geometry w/ Data Analysis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 Pre-AP Geometry w/ Data Analysis </a:t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-Geometry w/ Data Analysis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-Pre-AP Geometry w/ Data Analysis </a:t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6D9EEB"/>
                    </a:solidFill>
                  </a:tcPr>
                </a:tc>
              </a:tr>
              <a:tr h="76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-Algebra I with Probability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-Algebra II with Statistics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-Pre-AP Algebra II with Statistics </a:t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-Algebra II with Statistics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-Pre-AP Algebra II with Statistics  </a:t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6D9EEB"/>
                    </a:solidFill>
                  </a:tcPr>
                </a:tc>
              </a:tr>
              <a:tr h="1159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-Algebra II with Statistics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-Pre-AP Algebra II with Statistics </a:t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 Calculus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-Pre-AP Pre-Calculus </a:t>
                      </a:r>
                      <a:endParaRPr b="1" sz="13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-Computer Science AP </a:t>
                      </a:r>
                      <a:r>
                        <a:rPr b="1" i="1" lang="en" sz="1000"/>
                        <a:t>(Prerequisite - Algebra II/Statistics)</a:t>
                      </a:r>
                      <a:endParaRPr b="1" i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</a:t>
                      </a:r>
                      <a:r>
                        <a:rPr b="1" lang="en" sz="1200"/>
                        <a:t>Computer Science A AP </a:t>
                      </a:r>
                      <a:r>
                        <a:rPr b="1" i="1" lang="en" sz="1000"/>
                        <a:t>(Prerequisite - Computer Science AP)</a:t>
                      </a:r>
                      <a:endParaRPr b="1" i="1"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-Approved CTE Math Course</a:t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 Calculus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-Pre-AP Pre-Calculus </a:t>
                      </a:r>
                      <a:endParaRPr b="1" sz="13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-Computer Science AP </a:t>
                      </a:r>
                      <a:r>
                        <a:rPr b="1" i="1" lang="en" sz="1000"/>
                        <a:t>(Prerequisite - Algebra II/Statistics)</a:t>
                      </a:r>
                      <a:endParaRPr b="1" i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</a:t>
                      </a:r>
                      <a:r>
                        <a:rPr b="1" lang="en" sz="1200"/>
                        <a:t>Computer Science A AP </a:t>
                      </a:r>
                      <a:r>
                        <a:rPr b="1" i="1" lang="en" sz="1000"/>
                        <a:t>(Prerequisite - Computer Science AP)</a:t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6D9EEB"/>
                    </a:solidFill>
                  </a:tcPr>
                </a:tc>
              </a:tr>
              <a:tr h="175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 Calculus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-Math Modeling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-Applications of Finite Math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-Approved CTE Math Course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-Dual Enrollment I/II</a:t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 Calculus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-Pre-AP Pre-Calculus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-Math Modeling </a:t>
                      </a:r>
                      <a:endParaRPr b="1" sz="13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-Computer Science AP </a:t>
                      </a:r>
                      <a:r>
                        <a:rPr b="1" i="1" lang="en" sz="1000"/>
                        <a:t>(Prerequisite - Algebra II/Statistics)</a:t>
                      </a:r>
                      <a:endParaRPr b="1" i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</a:t>
                      </a:r>
                      <a:r>
                        <a:rPr b="1" lang="en" sz="1200"/>
                        <a:t>Computer Science A AP </a:t>
                      </a:r>
                      <a:r>
                        <a:rPr b="1" i="1" lang="en" sz="1000"/>
                        <a:t>(Prerequisite - Computer Science AP)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-Statistics AP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-Approved CTE Math Course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-Dual Enrollment I/II</a:t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-Calculus AP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-Calculus BC, AP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-Computer Science AP</a:t>
                      </a:r>
                      <a:endParaRPr b="1" sz="13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</a:t>
                      </a:r>
                      <a:r>
                        <a:rPr b="1" lang="en" sz="1200"/>
                        <a:t>Computer Science A AP</a:t>
                      </a:r>
                      <a:r>
                        <a:rPr b="1" lang="en" sz="1300"/>
                        <a:t> </a:t>
                      </a:r>
                      <a:r>
                        <a:rPr b="1" i="1" lang="en" sz="1100"/>
                        <a:t>(Prerequisite = Computer Science AP) </a:t>
                      </a:r>
                      <a:endParaRPr b="1" i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-Statistics AP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6D9EEB"/>
                    </a:solidFill>
                  </a:tcPr>
                </a:tc>
              </a:tr>
            </a:tbl>
          </a:graphicData>
        </a:graphic>
      </p:graphicFrame>
      <p:sp>
        <p:nvSpPr>
          <p:cNvPr id="340" name="Google Shape;340;p28"/>
          <p:cNvSpPr txBox="1"/>
          <p:nvPr/>
        </p:nvSpPr>
        <p:spPr>
          <a:xfrm>
            <a:off x="246700" y="2294225"/>
            <a:ext cx="6906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52525"/>
                </a:solidFill>
                <a:latin typeface="Quicksand"/>
                <a:ea typeface="Quicksand"/>
                <a:cs typeface="Quicksand"/>
                <a:sym typeface="Quicksand"/>
              </a:rPr>
              <a:t>9th</a:t>
            </a:r>
            <a:endParaRPr b="1" sz="2400">
              <a:solidFill>
                <a:srgbClr val="25252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1" name="Google Shape;341;p28"/>
          <p:cNvSpPr txBox="1"/>
          <p:nvPr/>
        </p:nvSpPr>
        <p:spPr>
          <a:xfrm>
            <a:off x="83950" y="3125713"/>
            <a:ext cx="9027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10th </a:t>
            </a:r>
            <a:endParaRPr b="1"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2" name="Google Shape;342;p28"/>
          <p:cNvSpPr txBox="1"/>
          <p:nvPr/>
        </p:nvSpPr>
        <p:spPr>
          <a:xfrm>
            <a:off x="83950" y="3972150"/>
            <a:ext cx="7893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11th</a:t>
            </a:r>
            <a:endParaRPr b="1"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3" name="Google Shape;343;p28"/>
          <p:cNvSpPr txBox="1"/>
          <p:nvPr/>
        </p:nvSpPr>
        <p:spPr>
          <a:xfrm>
            <a:off x="58150" y="5302475"/>
            <a:ext cx="8409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12th</a:t>
            </a:r>
            <a:endParaRPr b="1" sz="25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9"/>
          <p:cNvSpPr txBox="1"/>
          <p:nvPr>
            <p:ph type="title"/>
          </p:nvPr>
        </p:nvSpPr>
        <p:spPr>
          <a:xfrm>
            <a:off x="756650" y="567550"/>
            <a:ext cx="10816500" cy="98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" sz="4800" u="sng">
                <a:latin typeface="Quicksand"/>
                <a:ea typeface="Quicksand"/>
                <a:cs typeface="Quicksand"/>
                <a:sym typeface="Quicksand"/>
              </a:rPr>
              <a:t>Class of 2027 Science Pathway</a:t>
            </a:r>
            <a:endParaRPr i="0" sz="4800" u="sng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9"/>
          <p:cNvSpPr txBox="1"/>
          <p:nvPr>
            <p:ph idx="1" type="subTitle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9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51" name="Google Shape;351;p29"/>
          <p:cNvGraphicFramePr/>
          <p:nvPr/>
        </p:nvGraphicFramePr>
        <p:xfrm>
          <a:off x="306600" y="104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{BEB6EF59-06B7-4F4B-86C8-9E0C5359D3CE}</a:tableStyleId>
              </a:tblPr>
              <a:tblGrid>
                <a:gridCol w="1248600"/>
                <a:gridCol w="3440050"/>
                <a:gridCol w="3465525"/>
                <a:gridCol w="3440050"/>
              </a:tblGrid>
              <a:tr h="58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 u="sng">
                          <a:latin typeface="Dekko"/>
                          <a:ea typeface="Dekko"/>
                          <a:cs typeface="Dekko"/>
                          <a:sym typeface="Dekko"/>
                        </a:rPr>
                        <a:t>Option 1</a:t>
                      </a:r>
                      <a:endParaRPr b="1" sz="1900" u="sng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 u="sng">
                          <a:latin typeface="Dekko"/>
                          <a:ea typeface="Dekko"/>
                          <a:cs typeface="Dekko"/>
                          <a:sym typeface="Dekko"/>
                        </a:rPr>
                        <a:t>Option 2</a:t>
                      </a:r>
                      <a:endParaRPr b="1" sz="1900" u="sng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 u="sng">
                          <a:latin typeface="Dekko"/>
                          <a:ea typeface="Dekko"/>
                          <a:cs typeface="Dekko"/>
                          <a:sym typeface="Dekko"/>
                        </a:rPr>
                        <a:t>Option 3</a:t>
                      </a:r>
                      <a:endParaRPr b="1" sz="1900" u="sng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 u="sng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>
                    <a:solidFill>
                      <a:srgbClr val="6D9EEB"/>
                    </a:solidFill>
                  </a:tcPr>
                </a:tc>
              </a:tr>
              <a:tr h="626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latin typeface="Dekko"/>
                          <a:ea typeface="Dekko"/>
                          <a:cs typeface="Dekko"/>
                          <a:sym typeface="Dekko"/>
                        </a:rPr>
                        <a:t>9th</a:t>
                      </a:r>
                      <a:endParaRPr b="1" sz="2300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-Biology</a:t>
                      </a:r>
                      <a:endParaRPr b="1"/>
                    </a:p>
                  </a:txBody>
                  <a:tcPr marT="88900" marB="88900" marR="88900" marL="88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-Biology</a:t>
                      </a:r>
                      <a:endParaRPr b="1"/>
                    </a:p>
                  </a:txBody>
                  <a:tcPr marT="88900" marB="88900" marR="88900" marL="889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-Biology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-Pre-AP Biology</a:t>
                      </a:r>
                      <a:endParaRPr b="1" sz="1300"/>
                    </a:p>
                  </a:txBody>
                  <a:tcPr marT="88900" marB="88900" marR="88900" marL="88900"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57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latin typeface="Dekko"/>
                          <a:ea typeface="Dekko"/>
                          <a:cs typeface="Dekko"/>
                          <a:sym typeface="Dekko"/>
                        </a:rPr>
                        <a:t>10th</a:t>
                      </a:r>
                      <a:endParaRPr b="1" sz="2300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-Physical Science</a:t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-Physical Science</a:t>
                      </a:r>
                      <a:endParaRPr b="1" sz="1300"/>
                    </a:p>
                  </a:txBody>
                  <a:tcPr marT="88900" marB="88900" marR="88900" marL="88900"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-Chemistry</a:t>
                      </a:r>
                      <a:r>
                        <a:rPr b="1" lang="en" sz="1300">
                          <a:highlight>
                            <a:srgbClr val="FFFF00"/>
                          </a:highlight>
                        </a:rPr>
                        <a:t> (c/r Alg II w/Statistics)</a:t>
                      </a:r>
                      <a:endParaRPr b="1" sz="13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-Pre-AP Chemistry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(c/r Alg II w/Statistics)</a:t>
                      </a:r>
                      <a:endParaRPr b="1" sz="1300"/>
                    </a:p>
                  </a:txBody>
                  <a:tcPr marT="88900" marB="88900" marR="88900" marL="88900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1771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latin typeface="Dekko"/>
                          <a:ea typeface="Dekko"/>
                          <a:cs typeface="Dekko"/>
                          <a:sym typeface="Dekko"/>
                        </a:rPr>
                        <a:t>11th</a:t>
                      </a:r>
                      <a:endParaRPr b="1" sz="2300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-Chemistry (c/r Alg II w/Statistics)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-Environmental Science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-Forensics and Criminal Investigations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-Physics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-Human Anatomy and Physiology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-Chemistry (c/r Alg II w/Statistics)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-Pre-AP Chemistry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-Human Anatomy and Physiology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-Pre-AP Human Anatomy and Physiology </a:t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-Physics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-Physics AP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-Human Anatomy and Physiology Honors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-Biology AP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-Chemistry AP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-Environmental Science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-Environmental Science AP</a:t>
                      </a:r>
                      <a:endParaRPr b="1" sz="1300"/>
                    </a:p>
                  </a:txBody>
                  <a:tcPr marT="88900" marB="88900" marR="88900" marL="88900"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6D9EEB"/>
                    </a:solidFill>
                  </a:tcPr>
                </a:tc>
              </a:tr>
              <a:tr h="206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latin typeface="Dekko"/>
                          <a:ea typeface="Dekko"/>
                          <a:cs typeface="Dekko"/>
                          <a:sym typeface="Dekko"/>
                        </a:rPr>
                        <a:t>12th</a:t>
                      </a:r>
                      <a:endParaRPr b="1" sz="2300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-Chemistry (c/r Alg II w/Statistics)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-Environmental Science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-Physics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-Human Anatomy and Physiology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-Forensics and Criminal Investigations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-Dual Enrollment I/II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-Human Anatomy and Physiology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-Pre-AP Human Anatomy and Physiology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-Physics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-Biology AP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-Environmental Science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-Human Anatomy and Physiology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-Dual Enrollment I/II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-Pre-AP Human Anatomy and Physiology 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-Physics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-Physics AP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-Biology AP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-Chemistry AP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-Environmental Science AP</a:t>
                      </a:r>
                      <a:endParaRPr b="1"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-Forensics and Criminal Investigations</a:t>
                      </a:r>
                      <a:endParaRPr b="1" sz="1300"/>
                    </a:p>
                  </a:txBody>
                  <a:tcPr marT="88900" marB="88900" marR="88900" marL="88900">
                    <a:solidFill>
                      <a:srgbClr val="6D9E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"/>
          <p:cNvSpPr txBox="1"/>
          <p:nvPr>
            <p:ph type="title"/>
          </p:nvPr>
        </p:nvSpPr>
        <p:spPr>
          <a:xfrm>
            <a:off x="213925" y="514400"/>
            <a:ext cx="42636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" sz="4600">
                <a:latin typeface="Quicksand"/>
                <a:ea typeface="Quicksand"/>
                <a:cs typeface="Quicksand"/>
                <a:sym typeface="Quicksand"/>
              </a:rPr>
              <a:t>Class of 2027 English Pathway</a:t>
            </a:r>
            <a:endParaRPr i="0" sz="4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0"/>
          <p:cNvSpPr txBox="1"/>
          <p:nvPr>
            <p:ph idx="1" type="subTitle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0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59" name="Google Shape;359;p30"/>
          <p:cNvGraphicFramePr/>
          <p:nvPr/>
        </p:nvGraphicFramePr>
        <p:xfrm>
          <a:off x="4949900" y="28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{BEB6EF59-06B7-4F4B-86C8-9E0C5359D3CE}</a:tableStyleId>
              </a:tblPr>
              <a:tblGrid>
                <a:gridCol w="1752375"/>
                <a:gridCol w="5257100"/>
              </a:tblGrid>
              <a:tr h="590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>
                          <a:latin typeface="Dekko"/>
                          <a:ea typeface="Dekko"/>
                          <a:cs typeface="Dekko"/>
                          <a:sym typeface="Dekko"/>
                        </a:rPr>
                        <a:t>Option </a:t>
                      </a:r>
                      <a:endParaRPr b="1" sz="2600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</a:tr>
              <a:tr h="98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latin typeface="Dekko"/>
                          <a:ea typeface="Dekko"/>
                          <a:cs typeface="Dekko"/>
                          <a:sym typeface="Dekko"/>
                        </a:rPr>
                        <a:t>9th</a:t>
                      </a:r>
                      <a:endParaRPr b="1" sz="2200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-English 9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-Pre-AP English 1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</a:tr>
              <a:tr h="74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latin typeface="Dekko"/>
                          <a:ea typeface="Dekko"/>
                          <a:cs typeface="Dekko"/>
                          <a:sym typeface="Dekko"/>
                        </a:rPr>
                        <a:t>10th</a:t>
                      </a:r>
                      <a:endParaRPr b="1" sz="2200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-English 10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-Pre-AP English 2</a:t>
                      </a:r>
                      <a:endParaRPr sz="2000"/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</a:tr>
              <a:tr h="193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latin typeface="Dekko"/>
                          <a:ea typeface="Dekko"/>
                          <a:cs typeface="Dekko"/>
                          <a:sym typeface="Dekko"/>
                        </a:rPr>
                        <a:t>11th</a:t>
                      </a:r>
                      <a:endParaRPr b="1" sz="2200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-English 11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-English Language AP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-Dual Enrollment: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English Composition I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English Composition II</a:t>
                      </a:r>
                      <a:endParaRPr sz="2000"/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</a:tr>
              <a:tr h="193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latin typeface="Dekko"/>
                          <a:ea typeface="Dekko"/>
                          <a:cs typeface="Dekko"/>
                          <a:sym typeface="Dekko"/>
                        </a:rPr>
                        <a:t>12th</a:t>
                      </a:r>
                      <a:endParaRPr b="1" sz="2200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-English 12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-English Literature AP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-Dual Enrollment: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English Composition I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English Composition II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"/>
          <p:cNvSpPr txBox="1"/>
          <p:nvPr>
            <p:ph type="title"/>
          </p:nvPr>
        </p:nvSpPr>
        <p:spPr>
          <a:xfrm>
            <a:off x="0" y="61850"/>
            <a:ext cx="44583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" sz="4300">
                <a:latin typeface="Quicksand"/>
                <a:ea typeface="Quicksand"/>
                <a:cs typeface="Quicksand"/>
                <a:sym typeface="Quicksand"/>
              </a:rPr>
              <a:t>Class of 2027 History Pathway</a:t>
            </a:r>
            <a:endParaRPr/>
          </a:p>
        </p:txBody>
      </p:sp>
      <p:sp>
        <p:nvSpPr>
          <p:cNvPr id="365" name="Google Shape;365;p31"/>
          <p:cNvSpPr txBox="1"/>
          <p:nvPr>
            <p:ph idx="1" type="subTitle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1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67" name="Google Shape;367;p31"/>
          <p:cNvGraphicFramePr/>
          <p:nvPr/>
        </p:nvGraphicFramePr>
        <p:xfrm>
          <a:off x="4987075" y="18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{BEB6EF59-06B7-4F4B-86C8-9E0C5359D3CE}</a:tableStyleId>
              </a:tblPr>
              <a:tblGrid>
                <a:gridCol w="990375"/>
                <a:gridCol w="5981925"/>
              </a:tblGrid>
              <a:tr h="84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latin typeface="Dekko"/>
                          <a:ea typeface="Dekko"/>
                          <a:cs typeface="Dekko"/>
                          <a:sym typeface="Dekko"/>
                        </a:rPr>
                        <a:t>Option </a:t>
                      </a:r>
                      <a:endParaRPr b="1" sz="2700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Dekko"/>
                          <a:ea typeface="Dekko"/>
                          <a:cs typeface="Dekko"/>
                          <a:sym typeface="Dekko"/>
                        </a:rPr>
                        <a:t>9th</a:t>
                      </a:r>
                      <a:endParaRPr b="1" sz="2400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-World History: 1500 to the Present</a:t>
                      </a:r>
                      <a:endParaRPr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-World History AP</a:t>
                      </a:r>
                      <a:endParaRPr sz="2200"/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</a:tr>
              <a:tr h="77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Dekko"/>
                          <a:ea typeface="Dekko"/>
                          <a:cs typeface="Dekko"/>
                          <a:sym typeface="Dekko"/>
                        </a:rPr>
                        <a:t>10th</a:t>
                      </a:r>
                      <a:endParaRPr b="1" sz="2400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-US History 10</a:t>
                      </a:r>
                      <a:endParaRPr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-US History 10 AP</a:t>
                      </a:r>
                      <a:endParaRPr sz="2200"/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</a:tr>
              <a:tr h="202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Dekko"/>
                          <a:ea typeface="Dekko"/>
                          <a:cs typeface="Dekko"/>
                          <a:sym typeface="Dekko"/>
                        </a:rPr>
                        <a:t>11th</a:t>
                      </a:r>
                      <a:endParaRPr b="1" sz="2400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-US History 11</a:t>
                      </a:r>
                      <a:endParaRPr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-US History 11 AP (Year two)</a:t>
                      </a:r>
                      <a:endParaRPr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</a:tr>
              <a:tr h="202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Dekko"/>
                          <a:ea typeface="Dekko"/>
                          <a:cs typeface="Dekko"/>
                          <a:sym typeface="Dekko"/>
                        </a:rPr>
                        <a:t>12th</a:t>
                      </a:r>
                      <a:endParaRPr b="1" sz="2400">
                        <a:latin typeface="Dekko"/>
                        <a:ea typeface="Dekko"/>
                        <a:cs typeface="Dekko"/>
                        <a:sym typeface="Dekko"/>
                      </a:endParaRPr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-Economics/Government</a:t>
                      </a:r>
                      <a:endParaRPr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-AP Macroeconomics/US Gov/Politics AP </a:t>
                      </a:r>
                      <a:endParaRPr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-Dual Enrollment I/II</a:t>
                      </a:r>
                      <a:endParaRPr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88900" marB="88900" marR="88900" marL="88900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2D5C3"/>
      </a:lt2>
      <a:accent1>
        <a:srgbClr val="CEECEC"/>
      </a:accent1>
      <a:accent2>
        <a:srgbClr val="B8D8E7"/>
      </a:accent2>
      <a:accent3>
        <a:srgbClr val="E6EFC2"/>
      </a:accent3>
      <a:accent4>
        <a:srgbClr val="FDF4C9"/>
      </a:accent4>
      <a:accent5>
        <a:srgbClr val="FBCCDE"/>
      </a:accent5>
      <a:accent6>
        <a:srgbClr val="EBE0F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