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handoutMasterIdLst>
    <p:handoutMasterId r:id="rId22"/>
  </p:handoutMasterIdLst>
  <p:sldIdLst>
    <p:sldId id="256" r:id="rId2"/>
    <p:sldId id="272" r:id="rId3"/>
    <p:sldId id="286" r:id="rId4"/>
    <p:sldId id="287" r:id="rId5"/>
    <p:sldId id="288" r:id="rId6"/>
    <p:sldId id="284" r:id="rId7"/>
    <p:sldId id="257" r:id="rId8"/>
    <p:sldId id="258" r:id="rId9"/>
    <p:sldId id="259" r:id="rId10"/>
    <p:sldId id="261" r:id="rId11"/>
    <p:sldId id="262" r:id="rId12"/>
    <p:sldId id="268" r:id="rId13"/>
    <p:sldId id="269" r:id="rId14"/>
    <p:sldId id="289" r:id="rId15"/>
    <p:sldId id="270" r:id="rId16"/>
    <p:sldId id="271" r:id="rId17"/>
    <p:sldId id="274" r:id="rId18"/>
    <p:sldId id="285" r:id="rId19"/>
    <p:sldId id="281" r:id="rId20"/>
    <p:sldId id="28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00"/>
    <a:srgbClr val="996633"/>
    <a:srgbClr val="000000"/>
    <a:srgbClr val="A50021"/>
    <a:srgbClr val="FFCC00"/>
    <a:srgbClr val="7777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186B06-5BCC-486A-A54F-656B5CEBE71C}" type="datetimeFigureOut">
              <a:rPr lang="en-US"/>
              <a:pPr>
                <a:defRPr/>
              </a:pPr>
              <a:t>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6C1F1A7-B86E-4485-BE20-F2B8529A31A3}" type="slidenum">
              <a:rPr lang="en-US"/>
              <a:pPr>
                <a:defRPr/>
              </a:pPr>
              <a:t>‹#›</a:t>
            </a:fld>
            <a:endParaRPr lang="en-US"/>
          </a:p>
        </p:txBody>
      </p:sp>
    </p:spTree>
    <p:extLst>
      <p:ext uri="{BB962C8B-B14F-4D97-AF65-F5344CB8AC3E}">
        <p14:creationId xmlns:p14="http://schemas.microsoft.com/office/powerpoint/2010/main" val="38478572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225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z="1400" smtClean="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z="1400" smtClean="0"/>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400" smtClean="0"/>
            </a:lvl1pPr>
          </a:lstStyle>
          <a:p>
            <a:pPr>
              <a:defRPr/>
            </a:pPr>
            <a:fld id="{E439A398-86DE-45C2-8B73-4611CE1545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9021F-2E27-490C-A179-BAD2CAB0CB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4B538-2CAA-4C88-8467-B60A309D12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82EB2F-3604-47B9-8F0B-154040B153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C21239-202B-438B-AACF-0D0BCAE59A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ED89-A90E-4DDF-8F36-BC2A225691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A8F4DF-4BB8-442D-AAFF-5251137FBA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95A86B-427B-4137-8668-0C4A19FE28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D14313-0A59-4CA8-8D63-70DDACF480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D33CB-5B81-4A7F-B573-B81FF1E0F0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57F46-167B-4104-ADB2-DFFCC442AA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p>
        </p:txBody>
      </p:sp>
      <p:sp>
        <p:nvSpPr>
          <p:cNvPr id="21509" name="Rectangle 5"/>
          <p:cNvSpPr>
            <a:spLocks noGrp="1" noChangeArrowheads="1"/>
          </p:cNvSpPr>
          <p:nvPr>
            <p:ph type="ftr" sz="quarter" idx="3"/>
          </p:nvPr>
        </p:nvSpPr>
        <p:spPr bwMode="auto">
          <a:xfrm>
            <a:off x="2362200" y="6613525"/>
            <a:ext cx="4953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p>
        </p:txBody>
      </p:sp>
      <p:sp>
        <p:nvSpPr>
          <p:cNvPr id="21510" name="Rectangle 6"/>
          <p:cNvSpPr>
            <a:spLocks noGrp="1" noChangeArrowheads="1"/>
          </p:cNvSpPr>
          <p:nvPr>
            <p:ph type="sldNum" sz="quarter" idx="4"/>
          </p:nvPr>
        </p:nvSpPr>
        <p:spPr bwMode="auto">
          <a:xfrm>
            <a:off x="7924800" y="6629400"/>
            <a:ext cx="1219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E2BCF9F2-BF10-4789-BDF5-E9522B4E4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6000" smtClean="0">
                <a:effectLst>
                  <a:outerShdw blurRad="38100" dist="38100" dir="2700000" algn="tl">
                    <a:srgbClr val="C0C0C0"/>
                  </a:outerShdw>
                </a:effectLst>
              </a:rPr>
              <a:t>“The Lottery”</a:t>
            </a:r>
            <a:br>
              <a:rPr lang="en-US" sz="6000" smtClean="0">
                <a:effectLst>
                  <a:outerShdw blurRad="38100" dist="38100" dir="2700000" algn="tl">
                    <a:srgbClr val="C0C0C0"/>
                  </a:outerShdw>
                </a:effectLst>
              </a:rPr>
            </a:br>
            <a:r>
              <a:rPr lang="en-US" sz="2800" smtClean="0"/>
              <a:t>Shirley Jackson</a:t>
            </a:r>
          </a:p>
        </p:txBody>
      </p:sp>
      <p:sp>
        <p:nvSpPr>
          <p:cNvPr id="3075" name="Rectangle 3"/>
          <p:cNvSpPr>
            <a:spLocks noGrp="1" noChangeArrowheads="1"/>
          </p:cNvSpPr>
          <p:nvPr>
            <p:ph type="subTitle" idx="1"/>
          </p:nvPr>
        </p:nvSpPr>
        <p:spPr/>
        <p:txBody>
          <a:bodyPr/>
          <a:lstStyle/>
          <a:p>
            <a:pPr eaLnBrk="1" hangingPunct="1"/>
            <a:r>
              <a:rPr lang="en-US" b="1" smtClean="0">
                <a:latin typeface="Bookman Old Style" pitchFamily="18" charset="0"/>
              </a:rPr>
              <a:t>Notes on the story</a:t>
            </a:r>
          </a:p>
        </p:txBody>
      </p:sp>
      <p:pic>
        <p:nvPicPr>
          <p:cNvPr id="3076" name="Picture 5" descr="pebbles"/>
          <p:cNvPicPr>
            <a:picLocks noChangeAspect="1" noChangeArrowheads="1"/>
          </p:cNvPicPr>
          <p:nvPr/>
        </p:nvPicPr>
        <p:blipFill>
          <a:blip r:embed="rId2" cstate="print"/>
          <a:srcRect l="4066" t="5116" r="4066" b="7756"/>
          <a:stretch>
            <a:fillRect/>
          </a:stretch>
        </p:blipFill>
        <p:spPr bwMode="auto">
          <a:xfrm>
            <a:off x="3200400" y="4648200"/>
            <a:ext cx="2438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0" y="274638"/>
            <a:ext cx="5638800" cy="2011362"/>
          </a:xfrm>
          <a:ln w="28575">
            <a:solidFill>
              <a:schemeClr val="tx1"/>
            </a:solidFill>
          </a:ln>
        </p:spPr>
        <p:txBody>
          <a:bodyPr/>
          <a:lstStyle/>
          <a:p>
            <a:pPr eaLnBrk="1" hangingPunct="1">
              <a:defRPr/>
            </a:pPr>
            <a:r>
              <a:rPr lang="en-US" b="1" smtClean="0">
                <a:effectLst>
                  <a:outerShdw blurRad="38100" dist="38100" dir="2700000" algn="tl">
                    <a:srgbClr val="C0C0C0"/>
                  </a:outerShdw>
                </a:effectLst>
                <a:latin typeface="Bookman Old Style" pitchFamily="18" charset="0"/>
              </a:rPr>
              <a:t>Biblical Allusion</a:t>
            </a:r>
          </a:p>
        </p:txBody>
      </p:sp>
      <p:sp>
        <p:nvSpPr>
          <p:cNvPr id="26627" name="Rectangle 3"/>
          <p:cNvSpPr>
            <a:spLocks noGrp="1" noChangeArrowheads="1"/>
          </p:cNvSpPr>
          <p:nvPr>
            <p:ph type="body" idx="1"/>
          </p:nvPr>
        </p:nvSpPr>
        <p:spPr>
          <a:xfrm>
            <a:off x="381000" y="2438400"/>
            <a:ext cx="8458200" cy="4114800"/>
          </a:xfrm>
          <a:solidFill>
            <a:srgbClr val="DDCE97"/>
          </a:solidFill>
        </p:spPr>
        <p:txBody>
          <a:bodyPr/>
          <a:lstStyle/>
          <a:p>
            <a:pPr eaLnBrk="1" hangingPunct="1">
              <a:defRPr/>
            </a:pPr>
            <a:r>
              <a:rPr lang="en-US" dirty="0" smtClean="0"/>
              <a:t>“The Lottery” alludes to the Biblical story in which Jesus frees an adulterous woman, directing </a:t>
            </a:r>
            <a:r>
              <a:rPr lang="en-US" b="1" u="sng" dirty="0" smtClean="0">
                <a:effectLst>
                  <a:outerShdw blurRad="38100" dist="38100" dir="2700000" algn="tl">
                    <a:srgbClr val="FFFFFF"/>
                  </a:outerShdw>
                </a:effectLst>
              </a:rPr>
              <a:t>who is without sin</a:t>
            </a:r>
            <a:r>
              <a:rPr lang="en-US" dirty="0" smtClean="0"/>
              <a:t> to cast the first stone. </a:t>
            </a:r>
            <a:r>
              <a:rPr lang="en-US" b="1" dirty="0" smtClean="0"/>
              <a:t>No one throws stones at her. </a:t>
            </a:r>
          </a:p>
          <a:p>
            <a:pPr eaLnBrk="1" hangingPunct="1">
              <a:defRPr/>
            </a:pPr>
            <a:r>
              <a:rPr lang="en-US" dirty="0" smtClean="0"/>
              <a:t>Unfortunately, no one in “</a:t>
            </a:r>
            <a:r>
              <a:rPr lang="en-US" b="1" dirty="0" smtClean="0"/>
              <a:t>The Lottery”</a:t>
            </a:r>
            <a:r>
              <a:rPr lang="en-US" dirty="0" smtClean="0"/>
              <a:t> stops this stoning. </a:t>
            </a:r>
            <a:r>
              <a:rPr lang="en-US" b="1" dirty="0" smtClean="0"/>
              <a:t>Tessie becomes their scapegoat; she pays for their sins.</a:t>
            </a:r>
          </a:p>
        </p:txBody>
      </p:sp>
      <p:pic>
        <p:nvPicPr>
          <p:cNvPr id="12292" name="Picture 7" descr="get_image"/>
          <p:cNvPicPr>
            <a:picLocks noChangeAspect="1" noChangeArrowheads="1"/>
          </p:cNvPicPr>
          <p:nvPr/>
        </p:nvPicPr>
        <p:blipFill>
          <a:blip r:embed="rId2" cstate="print"/>
          <a:srcRect/>
          <a:stretch>
            <a:fillRect/>
          </a:stretch>
        </p:blipFill>
        <p:spPr bwMode="auto">
          <a:xfrm>
            <a:off x="381000" y="381000"/>
            <a:ext cx="2533650" cy="198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fade">
                                      <p:cBhvr>
                                        <p:cTn id="7" dur="2000"/>
                                        <p:tgtEl>
                                          <p:spTgt spid="2662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fade">
                                      <p:cBhvr>
                                        <p:cTn id="17" dur="2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latin typeface="Bookman Old Style" pitchFamily="18" charset="0"/>
              </a:rPr>
              <a:t>Ritual without meaning</a:t>
            </a:r>
          </a:p>
        </p:txBody>
      </p:sp>
      <p:sp>
        <p:nvSpPr>
          <p:cNvPr id="27651" name="Rectangle 3"/>
          <p:cNvSpPr>
            <a:spLocks noGrp="1" noChangeArrowheads="1"/>
          </p:cNvSpPr>
          <p:nvPr>
            <p:ph type="body" idx="1"/>
          </p:nvPr>
        </p:nvSpPr>
        <p:spPr>
          <a:xfrm>
            <a:off x="457200" y="1447800"/>
            <a:ext cx="8229600" cy="4525963"/>
          </a:xfrm>
          <a:solidFill>
            <a:srgbClr val="FAF4D2"/>
          </a:solidFill>
        </p:spPr>
        <p:txBody>
          <a:bodyPr/>
          <a:lstStyle/>
          <a:p>
            <a:pPr eaLnBrk="1" hangingPunct="1">
              <a:defRPr/>
            </a:pPr>
            <a:r>
              <a:rPr lang="en-US" sz="2800" b="1" dirty="0" smtClean="0"/>
              <a:t>Because there has "always been a lottery“, the villagers feel compelled to continue this horrifying tradition. </a:t>
            </a:r>
          </a:p>
          <a:p>
            <a:pPr eaLnBrk="1" hangingPunct="1">
              <a:defRPr/>
            </a:pPr>
            <a:r>
              <a:rPr lang="en-US" sz="2800" dirty="0" smtClean="0">
                <a:latin typeface="Times New Roman" pitchFamily="18" charset="0"/>
              </a:rPr>
              <a:t>They focus on its </a:t>
            </a:r>
            <a:r>
              <a:rPr lang="en-US" sz="2800" b="1" dirty="0" smtClean="0">
                <a:effectLst>
                  <a:outerShdw blurRad="38100" dist="38100" dir="2700000" algn="tl">
                    <a:srgbClr val="FFFFFF"/>
                  </a:outerShdw>
                </a:effectLst>
                <a:latin typeface="Times New Roman" pitchFamily="18" charset="0"/>
              </a:rPr>
              <a:t>gruesome nature</a:t>
            </a:r>
            <a:r>
              <a:rPr lang="en-US" sz="2800" dirty="0" smtClean="0">
                <a:latin typeface="Times New Roman" pitchFamily="18" charset="0"/>
              </a:rPr>
              <a:t>, for they "still remembered to use stones" even after they have "forgotten the ritual and lost the original black box“. </a:t>
            </a:r>
          </a:p>
          <a:p>
            <a:pPr eaLnBrk="1" hangingPunct="1">
              <a:defRPr/>
            </a:pPr>
            <a:r>
              <a:rPr lang="en-US" sz="2800" b="1" dirty="0" smtClean="0"/>
              <a:t>The story may be saying that society tends toward violence instead of society's need for civilized traditions.</a:t>
            </a:r>
          </a:p>
        </p:txBody>
      </p:sp>
      <p:pic>
        <p:nvPicPr>
          <p:cNvPr id="13316" name="Picture 5" descr="stones"/>
          <p:cNvPicPr>
            <a:picLocks noChangeAspect="1" noChangeArrowheads="1"/>
          </p:cNvPicPr>
          <p:nvPr/>
        </p:nvPicPr>
        <p:blipFill>
          <a:blip r:embed="rId2" cstate="print"/>
          <a:srcRect/>
          <a:stretch>
            <a:fillRect/>
          </a:stretch>
        </p:blipFill>
        <p:spPr bwMode="auto">
          <a:xfrm>
            <a:off x="7391400" y="5257800"/>
            <a:ext cx="1552575" cy="1371600"/>
          </a:xfrm>
          <a:prstGeom prst="rect">
            <a:avLst/>
          </a:prstGeom>
          <a:noFill/>
          <a:ln w="9525">
            <a:noFill/>
            <a:miter lim="800000"/>
            <a:headEnd/>
            <a:tailEnd/>
          </a:ln>
        </p:spPr>
      </p:pic>
      <p:pic>
        <p:nvPicPr>
          <p:cNvPr id="13317" name="Picture 7" descr="51916324-M"/>
          <p:cNvPicPr>
            <a:picLocks noChangeAspect="1" noChangeArrowheads="1"/>
          </p:cNvPicPr>
          <p:nvPr/>
        </p:nvPicPr>
        <p:blipFill>
          <a:blip r:embed="rId3" cstate="print"/>
          <a:srcRect l="17999" t="24400" r="21201" b="27600"/>
          <a:stretch>
            <a:fillRect/>
          </a:stretch>
        </p:blipFill>
        <p:spPr bwMode="auto">
          <a:xfrm>
            <a:off x="381000" y="5562600"/>
            <a:ext cx="14478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2000"/>
                                        <p:tgtEl>
                                          <p:spTgt spid="2765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latin typeface="Bookman Old Style" pitchFamily="18" charset="0"/>
              </a:rPr>
              <a:t>Mob violence</a:t>
            </a:r>
          </a:p>
        </p:txBody>
      </p:sp>
      <p:sp>
        <p:nvSpPr>
          <p:cNvPr id="33795" name="Rectangle 3"/>
          <p:cNvSpPr>
            <a:spLocks noGrp="1" noChangeArrowheads="1"/>
          </p:cNvSpPr>
          <p:nvPr>
            <p:ph type="body" idx="1"/>
          </p:nvPr>
        </p:nvSpPr>
        <p:spPr>
          <a:xfrm>
            <a:off x="457200" y="1600200"/>
            <a:ext cx="8229600" cy="4876800"/>
          </a:xfrm>
          <a:solidFill>
            <a:srgbClr val="C0C0C0"/>
          </a:solidFill>
        </p:spPr>
        <p:txBody>
          <a:bodyPr/>
          <a:lstStyle/>
          <a:p>
            <a:pPr eaLnBrk="1" hangingPunct="1">
              <a:lnSpc>
                <a:spcPct val="80000"/>
              </a:lnSpc>
              <a:defRPr/>
            </a:pPr>
            <a:r>
              <a:rPr lang="en-US" sz="2400" b="1" dirty="0" smtClean="0">
                <a:latin typeface="Bookman Old Style" pitchFamily="18" charset="0"/>
              </a:rPr>
              <a:t>The horrible actions exhibited in groups (such as the stoning of Mrs. Hutchinson) </a:t>
            </a:r>
            <a:r>
              <a:rPr lang="en-US" sz="2400" b="1" u="sng" dirty="0" smtClean="0">
                <a:effectLst>
                  <a:outerShdw blurRad="38100" dist="38100" dir="2700000" algn="tl">
                    <a:srgbClr val="FFFFFF"/>
                  </a:outerShdw>
                </a:effectLst>
                <a:latin typeface="Bookman Old Style" pitchFamily="18" charset="0"/>
              </a:rPr>
              <a:t>do not take place on the individual level</a:t>
            </a:r>
            <a:r>
              <a:rPr lang="en-US" sz="2400" b="1" dirty="0" smtClean="0">
                <a:latin typeface="Bookman Old Style" pitchFamily="18" charset="0"/>
              </a:rPr>
              <a:t>, for individually such action would be called </a:t>
            </a:r>
            <a:r>
              <a:rPr lang="en-US" sz="2400" b="1" dirty="0" smtClean="0">
                <a:solidFill>
                  <a:srgbClr val="FF0000"/>
                </a:solidFill>
                <a:effectLst>
                  <a:outerShdw blurRad="38100" dist="38100" dir="2700000" algn="tl">
                    <a:srgbClr val="000000"/>
                  </a:outerShdw>
                </a:effectLst>
                <a:latin typeface="Bookman Old Style" pitchFamily="18" charset="0"/>
              </a:rPr>
              <a:t>"murder."</a:t>
            </a:r>
            <a:r>
              <a:rPr lang="en-US" sz="2400" b="1" dirty="0" smtClean="0">
                <a:latin typeface="Bookman Old Style" pitchFamily="18" charset="0"/>
              </a:rPr>
              <a:t> </a:t>
            </a:r>
          </a:p>
          <a:p>
            <a:pPr eaLnBrk="1" hangingPunct="1">
              <a:lnSpc>
                <a:spcPct val="80000"/>
              </a:lnSpc>
              <a:defRPr/>
            </a:pPr>
            <a:r>
              <a:rPr lang="en-US" sz="2400" b="1" dirty="0" smtClean="0">
                <a:solidFill>
                  <a:schemeClr val="bg1"/>
                </a:solidFill>
                <a:effectLst>
                  <a:outerShdw blurRad="38100" dist="38100" dir="2700000" algn="tl">
                    <a:srgbClr val="000000"/>
                  </a:outerShdw>
                </a:effectLst>
              </a:rPr>
              <a:t>On the group level, people classify their atrocious act simply as "ritual."</a:t>
            </a:r>
            <a:r>
              <a:rPr lang="en-US" sz="2400" b="1" dirty="0" smtClean="0">
                <a:effectLst>
                  <a:outerShdw blurRad="38100" dist="38100" dir="2700000" algn="tl">
                    <a:srgbClr val="FFFFFF"/>
                  </a:outerShdw>
                </a:effectLst>
              </a:rPr>
              <a:t> </a:t>
            </a:r>
          </a:p>
          <a:p>
            <a:pPr eaLnBrk="1" hangingPunct="1">
              <a:lnSpc>
                <a:spcPct val="80000"/>
              </a:lnSpc>
              <a:defRPr/>
            </a:pPr>
            <a:r>
              <a:rPr lang="en-US" sz="2400" b="1" dirty="0" smtClean="0">
                <a:latin typeface="Bookman Old Style" pitchFamily="18" charset="0"/>
              </a:rPr>
              <a:t>When Mrs. Hutchinson arrives at the ceremony late, she chats sociably with Mrs. Delacroix. But after Mrs. Hutchinson falls victim to the lottery selection, Mrs. Delacroix chooses a "stone so large" that she must pick it up with both hands. </a:t>
            </a:r>
          </a:p>
          <a:p>
            <a:pPr eaLnBrk="1" hangingPunct="1">
              <a:lnSpc>
                <a:spcPct val="80000"/>
              </a:lnSpc>
              <a:defRPr/>
            </a:pPr>
            <a:r>
              <a:rPr lang="en-US" sz="2400" b="1" dirty="0" smtClean="0">
                <a:solidFill>
                  <a:schemeClr val="bg1"/>
                </a:solidFill>
                <a:effectLst>
                  <a:outerShdw blurRad="38100" dist="38100" dir="2700000" algn="tl">
                    <a:srgbClr val="000000"/>
                  </a:outerShdw>
                </a:effectLst>
              </a:rPr>
              <a:t>On the individual level, the two women regard each other as friends, but on the group level, they betray that relationship, satisfying the mob mentality.</a:t>
            </a:r>
            <a:r>
              <a:rPr lang="en-US" sz="2400" dirty="0" smtClean="0"/>
              <a:t> </a:t>
            </a:r>
          </a:p>
        </p:txBody>
      </p:sp>
      <p:pic>
        <p:nvPicPr>
          <p:cNvPr id="14340" name="Picture 4" descr="Blue Rock"/>
          <p:cNvPicPr>
            <a:picLocks noChangeAspect="1" noChangeArrowheads="1"/>
          </p:cNvPicPr>
          <p:nvPr/>
        </p:nvPicPr>
        <p:blipFill>
          <a:blip r:embed="rId2" cstate="print">
            <a:lum bright="18000"/>
            <a:grayscl/>
          </a:blip>
          <a:srcRect/>
          <a:stretch>
            <a:fillRect/>
          </a:stretch>
        </p:blipFill>
        <p:spPr bwMode="auto">
          <a:xfrm>
            <a:off x="1066800" y="533400"/>
            <a:ext cx="661988" cy="762000"/>
          </a:xfrm>
          <a:prstGeom prst="rect">
            <a:avLst/>
          </a:prstGeom>
          <a:noFill/>
          <a:ln w="9525">
            <a:noFill/>
            <a:miter lim="800000"/>
            <a:headEnd/>
            <a:tailEnd/>
          </a:ln>
        </p:spPr>
      </p:pic>
      <p:pic>
        <p:nvPicPr>
          <p:cNvPr id="14341" name="Picture 5" descr="Blue Rock"/>
          <p:cNvPicPr>
            <a:picLocks noChangeAspect="1" noChangeArrowheads="1"/>
          </p:cNvPicPr>
          <p:nvPr/>
        </p:nvPicPr>
        <p:blipFill>
          <a:blip r:embed="rId3" cstate="print">
            <a:lum bright="18000"/>
            <a:grayscl/>
          </a:blip>
          <a:srcRect/>
          <a:stretch>
            <a:fillRect/>
          </a:stretch>
        </p:blipFill>
        <p:spPr bwMode="auto">
          <a:xfrm rot="7559208">
            <a:off x="1702594" y="278606"/>
            <a:ext cx="762000" cy="661988"/>
          </a:xfrm>
          <a:prstGeom prst="rect">
            <a:avLst/>
          </a:prstGeom>
          <a:noFill/>
          <a:ln w="9525">
            <a:noFill/>
            <a:miter lim="800000"/>
            <a:headEnd/>
            <a:tailEnd/>
          </a:ln>
        </p:spPr>
      </p:pic>
      <p:pic>
        <p:nvPicPr>
          <p:cNvPr id="14342" name="Picture 6" descr="Blue Rock"/>
          <p:cNvPicPr>
            <a:picLocks noChangeAspect="1" noChangeArrowheads="1"/>
          </p:cNvPicPr>
          <p:nvPr/>
        </p:nvPicPr>
        <p:blipFill>
          <a:blip r:embed="rId2" cstate="print">
            <a:lum bright="18000"/>
            <a:grayscl/>
          </a:blip>
          <a:srcRect/>
          <a:stretch>
            <a:fillRect/>
          </a:stretch>
        </p:blipFill>
        <p:spPr bwMode="auto">
          <a:xfrm>
            <a:off x="152400" y="838200"/>
            <a:ext cx="661988" cy="762000"/>
          </a:xfrm>
          <a:prstGeom prst="rect">
            <a:avLst/>
          </a:prstGeom>
          <a:noFill/>
          <a:ln w="9525">
            <a:noFill/>
            <a:miter lim="800000"/>
            <a:headEnd/>
            <a:tailEnd/>
          </a:ln>
        </p:spPr>
      </p:pic>
      <p:pic>
        <p:nvPicPr>
          <p:cNvPr id="14343" name="Picture 7" descr="Blue Rock"/>
          <p:cNvPicPr>
            <a:picLocks noChangeAspect="1" noChangeArrowheads="1"/>
          </p:cNvPicPr>
          <p:nvPr/>
        </p:nvPicPr>
        <p:blipFill>
          <a:blip r:embed="rId3" cstate="print">
            <a:lum bright="18000"/>
            <a:grayscl/>
          </a:blip>
          <a:srcRect/>
          <a:stretch>
            <a:fillRect/>
          </a:stretch>
        </p:blipFill>
        <p:spPr bwMode="auto">
          <a:xfrm rot="7818079">
            <a:off x="6731794" y="431006"/>
            <a:ext cx="762000" cy="661988"/>
          </a:xfrm>
          <a:prstGeom prst="rect">
            <a:avLst/>
          </a:prstGeom>
          <a:noFill/>
          <a:ln w="9525">
            <a:noFill/>
            <a:miter lim="800000"/>
            <a:headEnd/>
            <a:tailEnd/>
          </a:ln>
        </p:spPr>
      </p:pic>
      <p:pic>
        <p:nvPicPr>
          <p:cNvPr id="14344" name="Picture 8" descr="Blue Rock"/>
          <p:cNvPicPr>
            <a:picLocks noChangeAspect="1" noChangeArrowheads="1"/>
          </p:cNvPicPr>
          <p:nvPr/>
        </p:nvPicPr>
        <p:blipFill>
          <a:blip r:embed="rId3" cstate="print">
            <a:lum bright="18000"/>
            <a:grayscl/>
          </a:blip>
          <a:srcRect/>
          <a:stretch>
            <a:fillRect/>
          </a:stretch>
        </p:blipFill>
        <p:spPr bwMode="auto">
          <a:xfrm rot="9490981">
            <a:off x="7723188" y="658813"/>
            <a:ext cx="762000" cy="661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Effect transition="in" filter="fade">
                                      <p:cBhvr>
                                        <p:cTn id="7" dur="2000"/>
                                        <p:tgtEl>
                                          <p:spTgt spid="3379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fade">
                                      <p:cBhvr>
                                        <p:cTn id="27"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latin typeface="Goudy Stout" pitchFamily="18" charset="0"/>
              </a:rPr>
              <a:t>Symbolism</a:t>
            </a:r>
          </a:p>
        </p:txBody>
      </p:sp>
      <p:sp>
        <p:nvSpPr>
          <p:cNvPr id="34819" name="Rectangle 3"/>
          <p:cNvSpPr>
            <a:spLocks noGrp="1" noChangeArrowheads="1"/>
          </p:cNvSpPr>
          <p:nvPr>
            <p:ph type="body" idx="1"/>
          </p:nvPr>
        </p:nvSpPr>
        <p:spPr>
          <a:solidFill>
            <a:srgbClr val="889498"/>
          </a:solidFill>
        </p:spPr>
        <p:txBody>
          <a:bodyPr/>
          <a:lstStyle/>
          <a:p>
            <a:pPr eaLnBrk="1" hangingPunct="1">
              <a:defRPr/>
            </a:pPr>
            <a:r>
              <a:rPr lang="en-US" sz="4400" b="1" dirty="0" smtClean="0">
                <a:effectLst>
                  <a:outerShdw blurRad="38100" dist="38100" dir="2700000" algn="tl">
                    <a:srgbClr val="FFFFFF"/>
                  </a:outerShdw>
                </a:effectLst>
                <a:latin typeface="Algerian" pitchFamily="82" charset="0"/>
              </a:rPr>
              <a:t>Black:</a:t>
            </a:r>
            <a:r>
              <a:rPr lang="en-US" sz="4400" dirty="0" smtClean="0">
                <a:solidFill>
                  <a:schemeClr val="bg1"/>
                </a:solidFill>
              </a:rPr>
              <a:t> </a:t>
            </a:r>
          </a:p>
          <a:p>
            <a:pPr eaLnBrk="1" hangingPunct="1">
              <a:defRPr/>
            </a:pPr>
            <a:r>
              <a:rPr lang="en-US" dirty="0" smtClean="0">
                <a:solidFill>
                  <a:schemeClr val="bg1"/>
                </a:solidFill>
              </a:rPr>
              <a:t>The color for </a:t>
            </a:r>
            <a:r>
              <a:rPr lang="en-US" b="1" dirty="0" smtClean="0">
                <a:effectLst>
                  <a:outerShdw blurRad="38100" dist="38100" dir="2700000" algn="tl">
                    <a:srgbClr val="FFFFFF"/>
                  </a:outerShdw>
                </a:effectLst>
              </a:rPr>
              <a:t>death</a:t>
            </a:r>
            <a:r>
              <a:rPr lang="en-US" dirty="0" smtClean="0">
                <a:solidFill>
                  <a:schemeClr val="bg1"/>
                </a:solidFill>
              </a:rPr>
              <a:t>, </a:t>
            </a:r>
            <a:r>
              <a:rPr lang="en-US" b="1" dirty="0" smtClean="0">
                <a:effectLst>
                  <a:outerShdw blurRad="38100" dist="38100" dir="2700000" algn="tl">
                    <a:srgbClr val="FFFFFF"/>
                  </a:outerShdw>
                </a:effectLst>
              </a:rPr>
              <a:t>mourning</a:t>
            </a:r>
            <a:r>
              <a:rPr lang="en-US" dirty="0" smtClean="0">
                <a:solidFill>
                  <a:schemeClr val="bg1"/>
                </a:solidFill>
              </a:rPr>
              <a:t>, </a:t>
            </a:r>
            <a:r>
              <a:rPr lang="en-US" b="1" dirty="0" smtClean="0">
                <a:effectLst>
                  <a:outerShdw blurRad="38100" dist="38100" dir="2700000" algn="tl">
                    <a:srgbClr val="FFFFFF"/>
                  </a:outerShdw>
                </a:effectLst>
              </a:rPr>
              <a:t>punishment</a:t>
            </a:r>
            <a:endParaRPr lang="en-US" dirty="0" smtClean="0">
              <a:solidFill>
                <a:schemeClr val="bg1"/>
              </a:solidFill>
            </a:endParaRPr>
          </a:p>
          <a:p>
            <a:pPr eaLnBrk="1" hangingPunct="1">
              <a:defRPr/>
            </a:pPr>
            <a:r>
              <a:rPr lang="en-US" dirty="0" smtClean="0">
                <a:solidFill>
                  <a:schemeClr val="bg1"/>
                </a:solidFill>
              </a:rPr>
              <a:t>The </a:t>
            </a:r>
            <a:r>
              <a:rPr lang="en-US" b="1" dirty="0" smtClean="0">
                <a:effectLst>
                  <a:outerShdw blurRad="38100" dist="38100" dir="2700000" algn="tl">
                    <a:srgbClr val="FFFFFF"/>
                  </a:outerShdw>
                </a:effectLst>
              </a:rPr>
              <a:t>black box</a:t>
            </a:r>
            <a:r>
              <a:rPr lang="en-US" dirty="0" smtClean="0">
                <a:solidFill>
                  <a:schemeClr val="bg1"/>
                </a:solidFill>
              </a:rPr>
              <a:t> used to draw lots and the slip of paper with a </a:t>
            </a:r>
            <a:r>
              <a:rPr lang="en-US" b="1" dirty="0" smtClean="0">
                <a:effectLst>
                  <a:outerShdw blurRad="38100" dist="38100" dir="2700000" algn="tl">
                    <a:srgbClr val="FFFFFF"/>
                  </a:outerShdw>
                </a:effectLst>
              </a:rPr>
              <a:t>black mark</a:t>
            </a:r>
            <a:r>
              <a:rPr lang="en-US" dirty="0" smtClean="0">
                <a:solidFill>
                  <a:schemeClr val="bg1"/>
                </a:solidFill>
              </a:rPr>
              <a:t> pointing out the 'winner' are mentioned too frequently to be coincidental. </a:t>
            </a:r>
          </a:p>
        </p:txBody>
      </p:sp>
      <p:sp>
        <p:nvSpPr>
          <p:cNvPr id="15364" name="AutoShape 4"/>
          <p:cNvSpPr>
            <a:spLocks noChangeArrowheads="1"/>
          </p:cNvSpPr>
          <p:nvPr/>
        </p:nvSpPr>
        <p:spPr bwMode="auto">
          <a:xfrm>
            <a:off x="7543800" y="6172200"/>
            <a:ext cx="762000" cy="533400"/>
          </a:xfrm>
          <a:prstGeom prst="cube">
            <a:avLst>
              <a:gd name="adj" fmla="val 25000"/>
            </a:avLst>
          </a:prstGeom>
          <a:solidFill>
            <a:schemeClr val="tx1">
              <a:alpha val="67842"/>
            </a:schemeClr>
          </a:solidFill>
          <a:ln w="9525">
            <a:solidFill>
              <a:schemeClr val="tx1"/>
            </a:solidFill>
            <a:miter lim="800000"/>
            <a:headEnd/>
            <a:tailEnd/>
          </a:ln>
        </p:spPr>
        <p:txBody>
          <a:bodyPr wrap="none" anchor="ctr"/>
          <a:lstStyle/>
          <a:p>
            <a:endParaRPr lang="en-US"/>
          </a:p>
        </p:txBody>
      </p:sp>
      <p:sp>
        <p:nvSpPr>
          <p:cNvPr id="15365" name="AutoShape 5"/>
          <p:cNvSpPr>
            <a:spLocks noChangeArrowheads="1"/>
          </p:cNvSpPr>
          <p:nvPr/>
        </p:nvSpPr>
        <p:spPr bwMode="auto">
          <a:xfrm>
            <a:off x="5029200" y="6172200"/>
            <a:ext cx="1981200" cy="533400"/>
          </a:xfrm>
          <a:prstGeom prst="cube">
            <a:avLst>
              <a:gd name="adj" fmla="val 25000"/>
            </a:avLst>
          </a:prstGeom>
          <a:solidFill>
            <a:schemeClr val="tx1">
              <a:alpha val="72940"/>
            </a:scheme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Effect transition="in" filter="fade">
                                      <p:cBhvr>
                                        <p:cTn id="7" dur="2000"/>
                                        <p:tgtEl>
                                          <p:spTgt spid="348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20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fade">
                                      <p:cBhvr>
                                        <p:cTn id="17" dur="2000"/>
                                        <p:tgtEl>
                                          <p:spTgt spid="34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fade">
                                      <p:cBhvr>
                                        <p:cTn id="22" dur="2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latin typeface="Goudy Stout" pitchFamily="18" charset="0"/>
              </a:rPr>
              <a:t>Symbolism</a:t>
            </a:r>
          </a:p>
        </p:txBody>
      </p:sp>
      <p:sp>
        <p:nvSpPr>
          <p:cNvPr id="34819" name="Rectangle 3"/>
          <p:cNvSpPr>
            <a:spLocks noGrp="1" noChangeArrowheads="1"/>
          </p:cNvSpPr>
          <p:nvPr>
            <p:ph type="body" idx="1"/>
          </p:nvPr>
        </p:nvSpPr>
        <p:spPr>
          <a:solidFill>
            <a:srgbClr val="889498"/>
          </a:solidFill>
        </p:spPr>
        <p:txBody>
          <a:bodyPr/>
          <a:lstStyle/>
          <a:p>
            <a:pPr eaLnBrk="1" hangingPunct="1">
              <a:defRPr/>
            </a:pPr>
            <a:r>
              <a:rPr lang="en-US" sz="3600" b="1" dirty="0" smtClean="0">
                <a:effectLst>
                  <a:outerShdw blurRad="38100" dist="38100" dir="2700000" algn="tl">
                    <a:srgbClr val="FFFFFF"/>
                  </a:outerShdw>
                </a:effectLst>
                <a:latin typeface="Algerian" pitchFamily="82" charset="0"/>
              </a:rPr>
              <a:t>Black box:</a:t>
            </a:r>
            <a:r>
              <a:rPr lang="en-US" sz="3600" dirty="0" smtClean="0">
                <a:solidFill>
                  <a:schemeClr val="bg1"/>
                </a:solidFill>
              </a:rPr>
              <a:t> </a:t>
            </a:r>
          </a:p>
          <a:p>
            <a:pPr eaLnBrk="1" hangingPunct="1">
              <a:defRPr/>
            </a:pPr>
            <a:r>
              <a:rPr lang="en-US" sz="3600" dirty="0" smtClean="0">
                <a:solidFill>
                  <a:schemeClr val="bg1"/>
                </a:solidFill>
              </a:rPr>
              <a:t>Coffin? Evil secret hidden away?</a:t>
            </a:r>
          </a:p>
          <a:p>
            <a:pPr eaLnBrk="1" hangingPunct="1">
              <a:defRPr/>
            </a:pPr>
            <a:r>
              <a:rPr lang="en-US" sz="3600" b="1" dirty="0" smtClean="0">
                <a:effectLst>
                  <a:outerShdw blurRad="38100" dist="38100" dir="2700000" algn="tl">
                    <a:srgbClr val="FFFFFF"/>
                  </a:outerShdw>
                </a:effectLst>
                <a:latin typeface="Algerian" pitchFamily="82" charset="0"/>
              </a:rPr>
              <a:t>Black spot</a:t>
            </a:r>
            <a:r>
              <a:rPr lang="en-US" sz="3600" dirty="0" smtClean="0">
                <a:solidFill>
                  <a:schemeClr val="bg1"/>
                </a:solidFill>
              </a:rPr>
              <a:t> on paper: </a:t>
            </a:r>
          </a:p>
          <a:p>
            <a:pPr eaLnBrk="1" hangingPunct="1">
              <a:defRPr/>
            </a:pPr>
            <a:r>
              <a:rPr lang="en-US" sz="3600" dirty="0" smtClean="0">
                <a:solidFill>
                  <a:schemeClr val="bg1"/>
                </a:solidFill>
              </a:rPr>
              <a:t>Sin? A “black mark” on one’s record is negative; black mark: unclean? </a:t>
            </a:r>
          </a:p>
        </p:txBody>
      </p:sp>
      <p:sp>
        <p:nvSpPr>
          <p:cNvPr id="16388" name="AutoShape 4"/>
          <p:cNvSpPr>
            <a:spLocks noChangeArrowheads="1"/>
          </p:cNvSpPr>
          <p:nvPr/>
        </p:nvSpPr>
        <p:spPr bwMode="auto">
          <a:xfrm>
            <a:off x="7543800" y="6172200"/>
            <a:ext cx="762000" cy="533400"/>
          </a:xfrm>
          <a:prstGeom prst="cube">
            <a:avLst>
              <a:gd name="adj" fmla="val 25000"/>
            </a:avLst>
          </a:prstGeom>
          <a:solidFill>
            <a:schemeClr val="tx1">
              <a:alpha val="67842"/>
            </a:schemeClr>
          </a:solidFill>
          <a:ln w="9525">
            <a:solidFill>
              <a:schemeClr val="tx1"/>
            </a:solidFill>
            <a:miter lim="800000"/>
            <a:headEnd/>
            <a:tailEnd/>
          </a:ln>
        </p:spPr>
        <p:txBody>
          <a:bodyPr wrap="none" anchor="ctr"/>
          <a:lstStyle/>
          <a:p>
            <a:endParaRPr lang="en-US"/>
          </a:p>
        </p:txBody>
      </p:sp>
      <p:sp>
        <p:nvSpPr>
          <p:cNvPr id="16389" name="AutoShape 5"/>
          <p:cNvSpPr>
            <a:spLocks noChangeArrowheads="1"/>
          </p:cNvSpPr>
          <p:nvPr/>
        </p:nvSpPr>
        <p:spPr bwMode="auto">
          <a:xfrm>
            <a:off x="5029200" y="6172200"/>
            <a:ext cx="1981200" cy="533400"/>
          </a:xfrm>
          <a:prstGeom prst="cube">
            <a:avLst>
              <a:gd name="adj" fmla="val 25000"/>
            </a:avLst>
          </a:prstGeom>
          <a:solidFill>
            <a:schemeClr val="tx1">
              <a:alpha val="72940"/>
            </a:scheme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Effect transition="in" filter="fade">
                                      <p:cBhvr>
                                        <p:cTn id="7" dur="2000"/>
                                        <p:tgtEl>
                                          <p:spTgt spid="348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20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fade">
                                      <p:cBhvr>
                                        <p:cTn id="17" dur="2000"/>
                                        <p:tgtEl>
                                          <p:spTgt spid="34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fade">
                                      <p:cBhvr>
                                        <p:cTn id="22" dur="2000"/>
                                        <p:tgtEl>
                                          <p:spTgt spid="348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2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44562"/>
          </a:xfrm>
        </p:spPr>
        <p:txBody>
          <a:bodyPr/>
          <a:lstStyle/>
          <a:p>
            <a:pPr eaLnBrk="1" hangingPunct="1">
              <a:defRPr/>
            </a:pPr>
            <a:r>
              <a:rPr lang="en-US" smtClean="0">
                <a:effectLst>
                  <a:outerShdw blurRad="38100" dist="38100" dir="2700000" algn="tl">
                    <a:srgbClr val="C0C0C0"/>
                  </a:outerShdw>
                </a:effectLst>
                <a:latin typeface="Goudy Stout" pitchFamily="18" charset="0"/>
              </a:rPr>
              <a:t>Symbolism</a:t>
            </a:r>
          </a:p>
        </p:txBody>
      </p:sp>
      <p:sp>
        <p:nvSpPr>
          <p:cNvPr id="35843" name="Rectangle 3"/>
          <p:cNvSpPr>
            <a:spLocks noGrp="1" noChangeArrowheads="1"/>
          </p:cNvSpPr>
          <p:nvPr>
            <p:ph type="body" idx="1"/>
          </p:nvPr>
        </p:nvSpPr>
        <p:spPr>
          <a:xfrm>
            <a:off x="457200" y="1447800"/>
            <a:ext cx="8229600" cy="5105400"/>
          </a:xfrm>
        </p:spPr>
        <p:txBody>
          <a:bodyPr/>
          <a:lstStyle/>
          <a:p>
            <a:pPr eaLnBrk="1" hangingPunct="1"/>
            <a:r>
              <a:rPr lang="en-US" sz="3600" b="1" smtClean="0"/>
              <a:t>Black Box–</a:t>
            </a:r>
            <a:r>
              <a:rPr lang="en-US" smtClean="0"/>
              <a:t> </a:t>
            </a:r>
          </a:p>
          <a:p>
            <a:pPr eaLnBrk="1" hangingPunct="1"/>
            <a:r>
              <a:rPr lang="en-US" smtClean="0">
                <a:latin typeface="Times New Roman" pitchFamily="18" charset="0"/>
              </a:rPr>
              <a:t>The </a:t>
            </a:r>
            <a:r>
              <a:rPr lang="en-US" u="sng" smtClean="0">
                <a:latin typeface="Times New Roman" pitchFamily="18" charset="0"/>
              </a:rPr>
              <a:t>box</a:t>
            </a:r>
            <a:r>
              <a:rPr lang="en-US" smtClean="0">
                <a:latin typeface="Times New Roman" pitchFamily="18" charset="0"/>
              </a:rPr>
              <a:t> is old; the paint is peeling, and the wood is splintered. This condition reflects the fading of the tradition in other villages as well as the villager's questioning of the lottery in this village. </a:t>
            </a:r>
          </a:p>
          <a:p>
            <a:pPr eaLnBrk="1" hangingPunct="1"/>
            <a:r>
              <a:rPr lang="en-US" smtClean="0">
                <a:latin typeface="Times New Roman" pitchFamily="18" charset="0"/>
              </a:rPr>
              <a:t>However, they will not replace the box, just like they will not stop the lottery.</a:t>
            </a:r>
          </a:p>
        </p:txBody>
      </p:sp>
      <p:pic>
        <p:nvPicPr>
          <p:cNvPr id="17412" name="Picture 4" descr="Blue Rock"/>
          <p:cNvPicPr>
            <a:picLocks noChangeAspect="1" noChangeArrowheads="1"/>
          </p:cNvPicPr>
          <p:nvPr/>
        </p:nvPicPr>
        <p:blipFill>
          <a:blip r:embed="rId2" cstate="print">
            <a:lum bright="18000"/>
            <a:grayscl/>
          </a:blip>
          <a:srcRect/>
          <a:stretch>
            <a:fillRect/>
          </a:stretch>
        </p:blipFill>
        <p:spPr bwMode="auto">
          <a:xfrm>
            <a:off x="457200" y="533400"/>
            <a:ext cx="661988" cy="762000"/>
          </a:xfrm>
          <a:prstGeom prst="rect">
            <a:avLst/>
          </a:prstGeom>
          <a:noFill/>
          <a:ln w="9525">
            <a:noFill/>
            <a:miter lim="800000"/>
            <a:headEnd/>
            <a:tailEnd/>
          </a:ln>
        </p:spPr>
      </p:pic>
      <p:pic>
        <p:nvPicPr>
          <p:cNvPr id="17413" name="Picture 5" descr="Blue Rock"/>
          <p:cNvPicPr>
            <a:picLocks noChangeAspect="1" noChangeArrowheads="1"/>
          </p:cNvPicPr>
          <p:nvPr/>
        </p:nvPicPr>
        <p:blipFill>
          <a:blip r:embed="rId3" cstate="print">
            <a:lum bright="18000"/>
            <a:grayscl/>
          </a:blip>
          <a:srcRect/>
          <a:stretch>
            <a:fillRect/>
          </a:stretch>
        </p:blipFill>
        <p:spPr bwMode="auto">
          <a:xfrm rot="2992614">
            <a:off x="7798594" y="5688806"/>
            <a:ext cx="762000" cy="66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20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68362"/>
          </a:xfrm>
        </p:spPr>
        <p:txBody>
          <a:bodyPr/>
          <a:lstStyle/>
          <a:p>
            <a:pPr eaLnBrk="1" hangingPunct="1">
              <a:defRPr/>
            </a:pPr>
            <a:r>
              <a:rPr lang="en-US" smtClean="0">
                <a:effectLst>
                  <a:outerShdw blurRad="38100" dist="38100" dir="2700000" algn="tl">
                    <a:srgbClr val="C0C0C0"/>
                  </a:outerShdw>
                </a:effectLst>
                <a:latin typeface="Goudy Stout" pitchFamily="18" charset="0"/>
              </a:rPr>
              <a:t>Symbolism</a:t>
            </a:r>
            <a:endParaRPr lang="en-US" sz="3600" b="1" u="sng" smtClean="0">
              <a:solidFill>
                <a:srgbClr val="CC3300"/>
              </a:solidFill>
              <a:effectLst>
                <a:outerShdw blurRad="38100" dist="38100" dir="2700000" algn="tl">
                  <a:srgbClr val="C0C0C0"/>
                </a:outerShdw>
              </a:effectLst>
              <a:latin typeface="Copperplate Gothic Bold" pitchFamily="34" charset="0"/>
            </a:endParaRPr>
          </a:p>
        </p:txBody>
      </p:sp>
      <p:sp>
        <p:nvSpPr>
          <p:cNvPr id="36867" name="Rectangle 3"/>
          <p:cNvSpPr>
            <a:spLocks noGrp="1" noChangeArrowheads="1"/>
          </p:cNvSpPr>
          <p:nvPr>
            <p:ph type="body" idx="1"/>
          </p:nvPr>
        </p:nvSpPr>
        <p:spPr>
          <a:xfrm>
            <a:off x="1447800" y="1371600"/>
            <a:ext cx="7239000" cy="4953000"/>
          </a:xfrm>
        </p:spPr>
        <p:txBody>
          <a:bodyPr/>
          <a:lstStyle/>
          <a:p>
            <a:pPr eaLnBrk="1" hangingPunct="1">
              <a:defRPr/>
            </a:pPr>
            <a:r>
              <a:rPr lang="en-US" sz="3600" b="1" u="sng" dirty="0" smtClean="0">
                <a:solidFill>
                  <a:srgbClr val="CC3300"/>
                </a:solidFill>
                <a:effectLst>
                  <a:outerShdw blurRad="38100" dist="38100" dir="2700000" algn="tl">
                    <a:srgbClr val="C0C0C0"/>
                  </a:outerShdw>
                </a:effectLst>
                <a:latin typeface="Copperplate Gothic Bold" pitchFamily="34" charset="0"/>
              </a:rPr>
              <a:t>The Lottery Itself:</a:t>
            </a:r>
            <a:r>
              <a:rPr lang="en-US" sz="2800" b="1" dirty="0" smtClean="0"/>
              <a:t> </a:t>
            </a:r>
          </a:p>
          <a:p>
            <a:pPr eaLnBrk="1" hangingPunct="1">
              <a:defRPr/>
            </a:pPr>
            <a:r>
              <a:rPr lang="en-US" b="1" dirty="0" smtClean="0"/>
              <a:t>Symbolizes any number of social problems that we blindly continue even though they are outdated</a:t>
            </a:r>
          </a:p>
          <a:p>
            <a:pPr eaLnBrk="1" hangingPunct="1">
              <a:defRPr/>
            </a:pPr>
            <a:r>
              <a:rPr lang="en-US" sz="3600" b="1" u="sng" dirty="0" smtClean="0">
                <a:solidFill>
                  <a:srgbClr val="CC3300"/>
                </a:solidFill>
                <a:effectLst>
                  <a:outerShdw blurRad="38100" dist="38100" dir="2700000" algn="tl">
                    <a:srgbClr val="C0C0C0"/>
                  </a:outerShdw>
                </a:effectLst>
                <a:latin typeface="Copperplate Gothic Bold" pitchFamily="34" charset="0"/>
              </a:rPr>
              <a:t>The setting:</a:t>
            </a:r>
            <a:r>
              <a:rPr lang="en-US" sz="2800" b="1" dirty="0" smtClean="0"/>
              <a:t> </a:t>
            </a:r>
          </a:p>
          <a:p>
            <a:pPr eaLnBrk="1" hangingPunct="1">
              <a:defRPr/>
            </a:pPr>
            <a:r>
              <a:rPr lang="en-US" dirty="0" smtClean="0"/>
              <a:t>no specific name/place indicates this is </a:t>
            </a:r>
            <a:r>
              <a:rPr lang="en-US" b="1" dirty="0" err="1" smtClean="0">
                <a:effectLst>
                  <a:outerShdw blurRad="38100" dist="38100" dir="2700000" algn="tl">
                    <a:srgbClr val="C0C0C0"/>
                  </a:outerShdw>
                </a:effectLst>
              </a:rPr>
              <a:t>anytown</a:t>
            </a:r>
            <a:r>
              <a:rPr lang="en-US" b="1" dirty="0" smtClean="0">
                <a:effectLst>
                  <a:outerShdw blurRad="38100" dist="38100" dir="2700000" algn="tl">
                    <a:srgbClr val="C0C0C0"/>
                  </a:outerShdw>
                </a:effectLst>
              </a:rPr>
              <a:t>, USA</a:t>
            </a:r>
            <a:r>
              <a:rPr lang="en-US" dirty="0" smtClean="0"/>
              <a:t>; the contrast of the town with the ritual </a:t>
            </a:r>
            <a:r>
              <a:rPr lang="en-US" b="1" dirty="0" smtClean="0">
                <a:effectLst>
                  <a:outerShdw blurRad="38100" dist="38100" dir="2700000" algn="tl">
                    <a:srgbClr val="C0C0C0"/>
                  </a:outerShdw>
                </a:effectLst>
              </a:rPr>
              <a:t>helps build suspense</a:t>
            </a:r>
          </a:p>
          <a:p>
            <a:pPr eaLnBrk="1" hangingPunct="1">
              <a:defRPr/>
            </a:pPr>
            <a:endParaRPr lang="en-US" dirty="0" smtClean="0"/>
          </a:p>
          <a:p>
            <a:pPr eaLnBrk="1" hangingPunct="1">
              <a:buFontTx/>
              <a:buNone/>
              <a:defRPr/>
            </a:pPr>
            <a:endParaRPr lang="en-US" sz="2800" b="1" u="sng" dirty="0" smtClean="0">
              <a:solidFill>
                <a:srgbClr val="CC33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868362"/>
          </a:xfrm>
        </p:spPr>
        <p:txBody>
          <a:bodyPr/>
          <a:lstStyle/>
          <a:p>
            <a:pPr eaLnBrk="1" hangingPunct="1">
              <a:defRPr/>
            </a:pPr>
            <a:r>
              <a:rPr lang="en-US" sz="4000" smtClean="0">
                <a:effectLst>
                  <a:outerShdw blurRad="38100" dist="38100" dir="2700000" algn="tl">
                    <a:srgbClr val="C0C0C0"/>
                  </a:outerShdw>
                </a:effectLst>
                <a:latin typeface="Goudy Stout" pitchFamily="18" charset="0"/>
              </a:rPr>
              <a:t>Symbolism: </a:t>
            </a:r>
            <a:r>
              <a:rPr lang="en-US" sz="3200" b="1" u="sng" smtClean="0">
                <a:solidFill>
                  <a:srgbClr val="CC3300"/>
                </a:solidFill>
                <a:effectLst>
                  <a:outerShdw blurRad="38100" dist="38100" dir="2700000" algn="tl">
                    <a:srgbClr val="C0C0C0"/>
                  </a:outerShdw>
                </a:effectLst>
                <a:latin typeface="Copperplate Gothic Bold" pitchFamily="34" charset="0"/>
              </a:rPr>
              <a:t>Names</a:t>
            </a:r>
          </a:p>
        </p:txBody>
      </p:sp>
      <p:sp>
        <p:nvSpPr>
          <p:cNvPr id="39939" name="Rectangle 3"/>
          <p:cNvSpPr>
            <a:spLocks noGrp="1" noChangeArrowheads="1"/>
          </p:cNvSpPr>
          <p:nvPr>
            <p:ph type="body" idx="1"/>
          </p:nvPr>
        </p:nvSpPr>
        <p:spPr>
          <a:xfrm>
            <a:off x="457200" y="1295400"/>
            <a:ext cx="8229600" cy="4830763"/>
          </a:xfrm>
        </p:spPr>
        <p:txBody>
          <a:bodyPr/>
          <a:lstStyle/>
          <a:p>
            <a:pPr eaLnBrk="1" hangingPunct="1">
              <a:lnSpc>
                <a:spcPct val="80000"/>
              </a:lnSpc>
              <a:defRPr/>
            </a:pPr>
            <a:r>
              <a:rPr lang="en-US" sz="4000" b="1" u="sng" dirty="0" smtClean="0">
                <a:solidFill>
                  <a:srgbClr val="CC3300"/>
                </a:solidFill>
                <a:effectLst>
                  <a:outerShdw blurRad="38100" dist="38100" dir="2700000" algn="tl">
                    <a:srgbClr val="C0C0C0"/>
                  </a:outerShdw>
                </a:effectLst>
                <a:latin typeface="Copperplate Gothic Bold" pitchFamily="34" charset="0"/>
              </a:rPr>
              <a:t>Summers:</a:t>
            </a:r>
            <a:r>
              <a:rPr lang="en-US" sz="2400" b="1" u="sng" dirty="0" smtClean="0">
                <a:solidFill>
                  <a:srgbClr val="CC3300"/>
                </a:solidFill>
                <a:effectLst>
                  <a:outerShdw blurRad="38100" dist="38100" dir="2700000" algn="tl">
                    <a:srgbClr val="C0C0C0"/>
                  </a:outerShdw>
                </a:effectLst>
                <a:latin typeface="Copperplate Gothic Bold" pitchFamily="34" charset="0"/>
              </a:rPr>
              <a:t> </a:t>
            </a:r>
            <a:r>
              <a:rPr lang="en-US" sz="2400" dirty="0" smtClean="0"/>
              <a:t> </a:t>
            </a:r>
            <a:r>
              <a:rPr lang="en-US" sz="2800" b="1" dirty="0" smtClean="0">
                <a:solidFill>
                  <a:schemeClr val="bg1"/>
                </a:solidFill>
                <a:effectLst>
                  <a:outerShdw blurRad="38100" dist="38100" dir="2700000" algn="tl">
                    <a:srgbClr val="C0C0C0"/>
                  </a:outerShdw>
                </a:effectLst>
              </a:rPr>
              <a:t>the season of summer is associated with youth, strength, growth, prime of life, warmth, leisure, prosperity, happiness, blooming, blossoming</a:t>
            </a:r>
          </a:p>
          <a:p>
            <a:pPr eaLnBrk="1" hangingPunct="1">
              <a:lnSpc>
                <a:spcPct val="80000"/>
              </a:lnSpc>
              <a:defRPr/>
            </a:pPr>
            <a:r>
              <a:rPr lang="en-US" sz="3600" b="1" dirty="0" smtClean="0">
                <a:solidFill>
                  <a:srgbClr val="CC3300"/>
                </a:solidFill>
                <a:effectLst>
                  <a:outerShdw blurRad="38100" dist="38100" dir="2700000" algn="tl">
                    <a:srgbClr val="C0C0C0"/>
                  </a:outerShdw>
                </a:effectLst>
                <a:latin typeface="Copperplate Gothic Bold" pitchFamily="34" charset="0"/>
              </a:rPr>
              <a:t>Graves</a:t>
            </a:r>
            <a:r>
              <a:rPr lang="en-US" sz="2400" dirty="0" smtClean="0"/>
              <a:t> : </a:t>
            </a:r>
            <a:r>
              <a:rPr lang="en-US" sz="2800" dirty="0" smtClean="0"/>
              <a:t>the obvious grave = place of entombment/death</a:t>
            </a:r>
          </a:p>
          <a:p>
            <a:pPr eaLnBrk="1" hangingPunct="1">
              <a:lnSpc>
                <a:spcPct val="80000"/>
              </a:lnSpc>
              <a:defRPr/>
            </a:pPr>
            <a:r>
              <a:rPr lang="en-US" sz="2800" b="1" dirty="0" smtClean="0">
                <a:effectLst>
                  <a:outerShdw blurRad="38100" dist="38100" dir="2700000" algn="tl">
                    <a:srgbClr val="C0C0C0"/>
                  </a:outerShdw>
                </a:effectLst>
              </a:rPr>
              <a:t>Grave = serious</a:t>
            </a:r>
            <a:r>
              <a:rPr lang="en-US" sz="2800" dirty="0" smtClean="0"/>
              <a:t>; hints that the lottery may not be a frivolous contest (“Mr. Graves said </a:t>
            </a:r>
            <a:r>
              <a:rPr lang="en-US" sz="2800" u="sng" dirty="0" smtClean="0"/>
              <a:t>gravely</a:t>
            </a:r>
            <a:r>
              <a:rPr lang="en-US" sz="2800" dirty="0" smtClean="0"/>
              <a:t>”)</a:t>
            </a:r>
          </a:p>
          <a:p>
            <a:pPr eaLnBrk="1" hangingPunct="1">
              <a:lnSpc>
                <a:spcPct val="80000"/>
              </a:lnSpc>
              <a:defRPr/>
            </a:pPr>
            <a:r>
              <a:rPr lang="en-US" sz="2800" b="1" dirty="0" smtClean="0">
                <a:solidFill>
                  <a:srgbClr val="CC0000"/>
                </a:solidFill>
                <a:latin typeface="Times New Roman" pitchFamily="18" charset="0"/>
              </a:rPr>
              <a:t>Critics have said that Jackson </a:t>
            </a:r>
            <a:r>
              <a:rPr lang="en-US" sz="2800" b="1" dirty="0" smtClean="0">
                <a:solidFill>
                  <a:srgbClr val="CC0000"/>
                </a:solidFill>
                <a:effectLst>
                  <a:outerShdw blurRad="38100" dist="38100" dir="2700000" algn="tl">
                    <a:srgbClr val="C0C0C0"/>
                  </a:outerShdw>
                </a:effectLst>
                <a:latin typeface="Times New Roman" pitchFamily="18" charset="0"/>
              </a:rPr>
              <a:t>creates balance by having Mr. Summers and Mr. Graves</a:t>
            </a:r>
            <a:r>
              <a:rPr lang="en-US" sz="2800" b="1" dirty="0" smtClean="0">
                <a:solidFill>
                  <a:srgbClr val="CC0000"/>
                </a:solidFill>
                <a:latin typeface="Times New Roman" pitchFamily="18" charset="0"/>
              </a:rPr>
              <a:t> share in the responsibilities of the ritual: </a:t>
            </a:r>
            <a:r>
              <a:rPr lang="en-US" sz="2800" b="1" u="sng" dirty="0" smtClean="0">
                <a:solidFill>
                  <a:srgbClr val="CC0000"/>
                </a:solidFill>
                <a:latin typeface="Times New Roman" pitchFamily="18" charset="0"/>
              </a:rPr>
              <a:t>Life brings death, and death recycles life.</a:t>
            </a:r>
          </a:p>
          <a:p>
            <a:pPr eaLnBrk="1" hangingPunct="1">
              <a:lnSpc>
                <a:spcPct val="80000"/>
              </a:lnSpc>
              <a:defRPr/>
            </a:pPr>
            <a:endParaRPr lang="en-US" sz="2800" b="1" dirty="0" smtClean="0">
              <a:solidFill>
                <a:schemeClr val="bg1"/>
              </a:solidFill>
              <a:effectLst>
                <a:outerShdw blurRad="38100" dist="38100" dir="2700000" algn="tl">
                  <a:srgbClr val="C0C0C0"/>
                </a:outerShdw>
              </a:effectLst>
            </a:endParaRPr>
          </a:p>
        </p:txBody>
      </p:sp>
      <p:pic>
        <p:nvPicPr>
          <p:cNvPr id="19460" name="Picture 4" descr="MCj03226400000[1]"/>
          <p:cNvPicPr>
            <a:picLocks noChangeAspect="1" noChangeArrowheads="1"/>
          </p:cNvPicPr>
          <p:nvPr/>
        </p:nvPicPr>
        <p:blipFill>
          <a:blip r:embed="rId2" cstate="print"/>
          <a:srcRect/>
          <a:stretch>
            <a:fillRect/>
          </a:stretch>
        </p:blipFill>
        <p:spPr bwMode="auto">
          <a:xfrm>
            <a:off x="7848600" y="5791200"/>
            <a:ext cx="892175" cy="92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20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20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Parable</a:t>
            </a:r>
          </a:p>
        </p:txBody>
      </p:sp>
      <p:sp>
        <p:nvSpPr>
          <p:cNvPr id="52227" name="Rectangle 3"/>
          <p:cNvSpPr>
            <a:spLocks noGrp="1" noChangeArrowheads="1"/>
          </p:cNvSpPr>
          <p:nvPr>
            <p:ph type="body" idx="1"/>
          </p:nvPr>
        </p:nvSpPr>
        <p:spPr/>
        <p:txBody>
          <a:bodyPr/>
          <a:lstStyle/>
          <a:p>
            <a:pPr eaLnBrk="1" hangingPunct="1"/>
            <a:r>
              <a:rPr lang="en-US" smtClean="0"/>
              <a:t>Many believe “The Lottery” to be a modern-day parable—a story that presents a moral lesson through characters who represent ideas.  </a:t>
            </a:r>
          </a:p>
          <a:p>
            <a:pPr eaLnBrk="1" hangingPunct="1"/>
            <a:r>
              <a:rPr lang="en-US" smtClean="0"/>
              <a:t>The focus in a parable is not to develop character or other typical plot elements.</a:t>
            </a:r>
          </a:p>
          <a:p>
            <a:pPr eaLnBrk="1" hangingPunct="1"/>
            <a:r>
              <a:rPr lang="en-US" smtClean="0"/>
              <a:t>You’re not </a:t>
            </a:r>
            <a:r>
              <a:rPr lang="en-US" u="sng" smtClean="0"/>
              <a:t>told</a:t>
            </a:r>
            <a:r>
              <a:rPr lang="en-US" smtClean="0"/>
              <a:t> the lesson in a parable—you are to figure out what the lesson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fade">
                                      <p:cBhvr>
                                        <p:cTn id="10" dur="2000"/>
                                        <p:tgtEl>
                                          <p:spTgt spid="522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Effect transition="in" filter="fade">
                                      <p:cBhvr>
                                        <p:cTn id="13" dur="2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latin typeface="Bookman Old Style" pitchFamily="18" charset="0"/>
              </a:rPr>
              <a:t>Themes</a:t>
            </a:r>
          </a:p>
        </p:txBody>
      </p:sp>
      <p:sp>
        <p:nvSpPr>
          <p:cNvPr id="47107" name="Rectangle 3"/>
          <p:cNvSpPr>
            <a:spLocks noGrp="1" noChangeArrowheads="1"/>
          </p:cNvSpPr>
          <p:nvPr>
            <p:ph type="body" idx="1"/>
          </p:nvPr>
        </p:nvSpPr>
        <p:spPr>
          <a:xfrm>
            <a:off x="304800" y="1600200"/>
            <a:ext cx="8534400" cy="4648200"/>
          </a:xfrm>
        </p:spPr>
        <p:txBody>
          <a:bodyPr/>
          <a:lstStyle/>
          <a:p>
            <a:pPr algn="ctr" eaLnBrk="1" hangingPunct="1">
              <a:lnSpc>
                <a:spcPct val="80000"/>
              </a:lnSpc>
              <a:buFontTx/>
              <a:buNone/>
              <a:defRPr/>
            </a:pPr>
            <a:r>
              <a:rPr lang="en-US" sz="1200" b="1" dirty="0" smtClean="0"/>
              <a:t>(almost done…)</a:t>
            </a:r>
          </a:p>
          <a:p>
            <a:pPr eaLnBrk="1" hangingPunct="1">
              <a:lnSpc>
                <a:spcPct val="80000"/>
              </a:lnSpc>
              <a:defRPr/>
            </a:pPr>
            <a:r>
              <a:rPr lang="en-US" sz="2600" b="1" dirty="0" smtClean="0">
                <a:solidFill>
                  <a:srgbClr val="A50021"/>
                </a:solidFill>
                <a:effectLst>
                  <a:outerShdw blurRad="38100" dist="38100" dir="2700000" algn="tl">
                    <a:srgbClr val="C0C0C0"/>
                  </a:outerShdw>
                </a:effectLst>
                <a:latin typeface="Times New Roman" pitchFamily="18" charset="0"/>
              </a:rPr>
              <a:t>Acts of violence, hatred, murder are not acceptable just because many people participate</a:t>
            </a:r>
          </a:p>
          <a:p>
            <a:pPr eaLnBrk="1" hangingPunct="1">
              <a:lnSpc>
                <a:spcPct val="80000"/>
              </a:lnSpc>
              <a:defRPr/>
            </a:pPr>
            <a:r>
              <a:rPr lang="en-US" sz="2600" b="1" dirty="0" smtClean="0">
                <a:effectLst>
                  <a:outerShdw blurRad="38100" dist="38100" dir="2700000" algn="tl">
                    <a:srgbClr val="C0C0C0"/>
                  </a:outerShdw>
                </a:effectLst>
              </a:rPr>
              <a:t>Society is reluctant to reject outdated traditions, ideas, rules, laws, and practices.</a:t>
            </a:r>
          </a:p>
          <a:p>
            <a:pPr eaLnBrk="1" hangingPunct="1">
              <a:lnSpc>
                <a:spcPct val="80000"/>
              </a:lnSpc>
              <a:defRPr/>
            </a:pPr>
            <a:r>
              <a:rPr lang="en-US" sz="2600" b="1" dirty="0" smtClean="0">
                <a:solidFill>
                  <a:srgbClr val="A50021"/>
                </a:solidFill>
                <a:effectLst>
                  <a:outerShdw blurRad="38100" dist="38100" dir="2700000" algn="tl">
                    <a:srgbClr val="C0C0C0"/>
                  </a:outerShdw>
                </a:effectLst>
                <a:latin typeface="Times New Roman" pitchFamily="18" charset="0"/>
              </a:rPr>
              <a:t>People are not all good or all evil but a mixture of both.</a:t>
            </a:r>
          </a:p>
          <a:p>
            <a:pPr eaLnBrk="1" hangingPunct="1">
              <a:lnSpc>
                <a:spcPct val="80000"/>
              </a:lnSpc>
              <a:defRPr/>
            </a:pPr>
            <a:r>
              <a:rPr lang="en-US" sz="2600" b="1" dirty="0" smtClean="0">
                <a:effectLst>
                  <a:outerShdw blurRad="38100" dist="38100" dir="2700000" algn="tl">
                    <a:srgbClr val="C0C0C0"/>
                  </a:outerShdw>
                </a:effectLst>
                <a:latin typeface="Times New Roman" pitchFamily="18" charset="0"/>
              </a:rPr>
              <a:t>Horrifying acts of violence can take place anywhere at anytime, and they can be committed by the most ordinary people.</a:t>
            </a:r>
          </a:p>
          <a:p>
            <a:pPr eaLnBrk="1" hangingPunct="1">
              <a:lnSpc>
                <a:spcPct val="80000"/>
              </a:lnSpc>
              <a:defRPr/>
            </a:pPr>
            <a:r>
              <a:rPr lang="en-US" sz="2600" b="1" dirty="0" smtClean="0">
                <a:solidFill>
                  <a:srgbClr val="CC0000"/>
                </a:solidFill>
                <a:effectLst>
                  <a:outerShdw blurRad="38100" dist="38100" dir="2700000" algn="tl">
                    <a:srgbClr val="C0C0C0"/>
                  </a:outerShdw>
                </a:effectLst>
                <a:latin typeface="Times New Roman" pitchFamily="18" charset="0"/>
              </a:rPr>
              <a:t>Following the crowd can have disastrous consequences.</a:t>
            </a:r>
          </a:p>
          <a:p>
            <a:pPr eaLnBrk="1" hangingPunct="1">
              <a:lnSpc>
                <a:spcPct val="80000"/>
              </a:lnSpc>
              <a:defRPr/>
            </a:pPr>
            <a:r>
              <a:rPr lang="en-US" sz="2600" b="1" dirty="0" smtClean="0">
                <a:effectLst>
                  <a:outerShdw blurRad="38100" dist="38100" dir="2700000" algn="tl">
                    <a:srgbClr val="C0C0C0"/>
                  </a:outerShdw>
                </a:effectLst>
                <a:latin typeface="Times New Roman" pitchFamily="18" charset="0"/>
              </a:rPr>
              <a:t>The unexamined life is not worth living.</a:t>
            </a:r>
          </a:p>
          <a:p>
            <a:pPr eaLnBrk="1" hangingPunct="1">
              <a:lnSpc>
                <a:spcPct val="80000"/>
              </a:lnSpc>
              <a:defRPr/>
            </a:pPr>
            <a:r>
              <a:rPr lang="en-US" sz="2600" b="1" dirty="0" smtClean="0">
                <a:solidFill>
                  <a:srgbClr val="CC0000"/>
                </a:solidFill>
                <a:effectLst>
                  <a:outerShdw blurRad="38100" dist="38100" dir="2700000" algn="tl">
                    <a:srgbClr val="C0C0C0"/>
                  </a:outerShdw>
                </a:effectLst>
              </a:rPr>
              <a:t>Many more ideas/themes can be applied to “The Lottery”</a:t>
            </a:r>
          </a:p>
        </p:txBody>
      </p:sp>
      <p:pic>
        <p:nvPicPr>
          <p:cNvPr id="21508" name="Picture 4" descr="MCPE02097_0000[1]"/>
          <p:cNvPicPr>
            <a:picLocks noChangeAspect="1" noChangeArrowheads="1"/>
          </p:cNvPicPr>
          <p:nvPr/>
        </p:nvPicPr>
        <p:blipFill>
          <a:blip r:embed="rId2" cstate="print"/>
          <a:srcRect/>
          <a:stretch>
            <a:fillRect/>
          </a:stretch>
        </p:blipFill>
        <p:spPr bwMode="auto">
          <a:xfrm>
            <a:off x="6705600" y="381000"/>
            <a:ext cx="1828800" cy="146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20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20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20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fade">
                                      <p:cBhvr>
                                        <p:cTn id="27" dur="20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fade">
                                      <p:cBhvr>
                                        <p:cTn id="32" dur="20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fade">
                                      <p:cBhvr>
                                        <p:cTn id="37" dur="20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fade">
                                      <p:cBhvr>
                                        <p:cTn id="42" dur="20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33600" y="274638"/>
            <a:ext cx="6553200" cy="944562"/>
          </a:xfrm>
          <a:solidFill>
            <a:srgbClr val="000000"/>
          </a:solidFill>
        </p:spPr>
        <p:txBody>
          <a:bodyPr/>
          <a:lstStyle/>
          <a:p>
            <a:pPr eaLnBrk="1" hangingPunct="1">
              <a:defRPr/>
            </a:pPr>
            <a:r>
              <a:rPr lang="en-US" b="1" smtClean="0">
                <a:solidFill>
                  <a:schemeClr val="bg1"/>
                </a:solidFill>
                <a:effectLst>
                  <a:outerShdw blurRad="38100" dist="38100" dir="2700000" algn="tl">
                    <a:srgbClr val="808080"/>
                  </a:outerShdw>
                </a:effectLst>
                <a:latin typeface="Copperplate Gothic Bold" pitchFamily="34" charset="0"/>
              </a:rPr>
              <a:t>Shirley Jackson</a:t>
            </a:r>
          </a:p>
        </p:txBody>
      </p:sp>
      <p:sp>
        <p:nvSpPr>
          <p:cNvPr id="37891" name="Rectangle 3"/>
          <p:cNvSpPr>
            <a:spLocks noGrp="1" noChangeArrowheads="1"/>
          </p:cNvSpPr>
          <p:nvPr>
            <p:ph type="body" idx="1"/>
          </p:nvPr>
        </p:nvSpPr>
        <p:spPr>
          <a:xfrm>
            <a:off x="1981200" y="1371600"/>
            <a:ext cx="6705600" cy="4876800"/>
          </a:xfrm>
        </p:spPr>
        <p:txBody>
          <a:bodyPr/>
          <a:lstStyle/>
          <a:p>
            <a:pPr eaLnBrk="1" hangingPunct="1">
              <a:lnSpc>
                <a:spcPct val="90000"/>
              </a:lnSpc>
            </a:pPr>
            <a:r>
              <a:rPr lang="en-US" sz="2800" b="1" smtClean="0"/>
              <a:t>Shirley Jackson</a:t>
            </a:r>
            <a:r>
              <a:rPr lang="en-US" sz="2800" smtClean="0"/>
              <a:t> (December 14, 1919 - August 8, 1965) was an American author who wrote short stories and novels. Her most famous work is her short story "The Lottery," which combines a peaceful small-town-America setting with a horrific shock ending. The tone of most of her works is odd and macabre, with an impending sense of doom, often framed by very ordinary settings and characters. </a:t>
            </a:r>
          </a:p>
        </p:txBody>
      </p:sp>
      <p:pic>
        <p:nvPicPr>
          <p:cNvPr id="4100" name="Picture 5" descr="SHIRLEY"/>
          <p:cNvPicPr>
            <a:picLocks noChangeAspect="1" noChangeArrowheads="1"/>
          </p:cNvPicPr>
          <p:nvPr/>
        </p:nvPicPr>
        <p:blipFill>
          <a:blip r:embed="rId2" cstate="print"/>
          <a:srcRect/>
          <a:stretch>
            <a:fillRect/>
          </a:stretch>
        </p:blipFill>
        <p:spPr bwMode="auto">
          <a:xfrm>
            <a:off x="304800" y="2438400"/>
            <a:ext cx="1565275" cy="1600200"/>
          </a:xfrm>
          <a:prstGeom prst="rect">
            <a:avLst/>
          </a:prstGeom>
          <a:noFill/>
          <a:ln w="9525">
            <a:noFill/>
            <a:miter lim="800000"/>
            <a:headEnd/>
            <a:tailEnd/>
          </a:ln>
        </p:spPr>
      </p:pic>
      <p:pic>
        <p:nvPicPr>
          <p:cNvPr id="4101" name="Picture 7" descr="Picture of Shirley Jackson, author of The Haunting of Hill House; twentieth century American Gothic Literature"/>
          <p:cNvPicPr>
            <a:picLocks noChangeAspect="1" noChangeArrowheads="1"/>
          </p:cNvPicPr>
          <p:nvPr/>
        </p:nvPicPr>
        <p:blipFill>
          <a:blip r:embed="rId3" cstate="print">
            <a:lum bright="18000"/>
          </a:blip>
          <a:srcRect/>
          <a:stretch>
            <a:fillRect/>
          </a:stretch>
        </p:blipFill>
        <p:spPr bwMode="auto">
          <a:xfrm>
            <a:off x="381000" y="4343400"/>
            <a:ext cx="1531938" cy="2095500"/>
          </a:xfrm>
          <a:prstGeom prst="rect">
            <a:avLst/>
          </a:prstGeom>
          <a:noFill/>
          <a:ln w="9525">
            <a:noFill/>
            <a:miter lim="800000"/>
            <a:headEnd/>
            <a:tailEnd/>
          </a:ln>
        </p:spPr>
      </p:pic>
      <p:pic>
        <p:nvPicPr>
          <p:cNvPr id="4102" name="Picture 9" descr="180px-Sjacksonlottery"/>
          <p:cNvPicPr>
            <a:picLocks noChangeAspect="1" noChangeArrowheads="1"/>
          </p:cNvPicPr>
          <p:nvPr/>
        </p:nvPicPr>
        <p:blipFill>
          <a:blip r:embed="rId4" cstate="print"/>
          <a:srcRect r="37778" b="31673"/>
          <a:stretch>
            <a:fillRect/>
          </a:stretch>
        </p:blipFill>
        <p:spPr bwMode="auto">
          <a:xfrm>
            <a:off x="533400" y="381000"/>
            <a:ext cx="1066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p:txBody>
          <a:bodyPr/>
          <a:lstStyle/>
          <a:p>
            <a:pPr eaLnBrk="1" hangingPunct="1">
              <a:defRPr/>
            </a:pPr>
            <a:r>
              <a:rPr lang="en-US" dirty="0" smtClean="0">
                <a:effectLst>
                  <a:outerShdw blurRad="38100" dist="38100" dir="2700000" algn="tl">
                    <a:srgbClr val="C0C0C0"/>
                  </a:outerShdw>
                </a:effectLst>
                <a:latin typeface="Bookman Old Style" pitchFamily="18" charset="0"/>
              </a:rPr>
              <a:t/>
            </a:r>
            <a:br>
              <a:rPr lang="en-US" dirty="0" smtClean="0">
                <a:effectLst>
                  <a:outerShdw blurRad="38100" dist="38100" dir="2700000" algn="tl">
                    <a:srgbClr val="C0C0C0"/>
                  </a:outerShdw>
                </a:effectLst>
                <a:latin typeface="Bookman Old Style" pitchFamily="18" charset="0"/>
              </a:rPr>
            </a:br>
            <a:r>
              <a:rPr lang="en-US" dirty="0" smtClean="0">
                <a:effectLst>
                  <a:outerShdw blurRad="38100" dist="38100" dir="2700000" algn="tl">
                    <a:srgbClr val="C0C0C0"/>
                  </a:outerShdw>
                </a:effectLst>
                <a:latin typeface="Bookman Old Style" pitchFamily="18" charset="0"/>
              </a:rPr>
              <a:t>“The Lottery”: </a:t>
            </a:r>
            <a:br>
              <a:rPr lang="en-US" dirty="0" smtClean="0">
                <a:effectLst>
                  <a:outerShdw blurRad="38100" dist="38100" dir="2700000" algn="tl">
                    <a:srgbClr val="C0C0C0"/>
                  </a:outerShdw>
                </a:effectLst>
                <a:latin typeface="Bookman Old Style" pitchFamily="18" charset="0"/>
              </a:rPr>
            </a:br>
            <a:r>
              <a:rPr lang="en-US" sz="3200" dirty="0" smtClean="0">
                <a:latin typeface="Bookman Old Style" pitchFamily="18" charset="0"/>
              </a:rPr>
              <a:t>More than you expected, right…?</a:t>
            </a:r>
            <a:r>
              <a:rPr lang="en-US" dirty="0" smtClean="0"/>
              <a:t> </a:t>
            </a:r>
            <a:br>
              <a:rPr lang="en-US" dirty="0" smtClean="0"/>
            </a:br>
            <a:endParaRPr lang="en-US" dirty="0" smtClean="0"/>
          </a:p>
        </p:txBody>
      </p:sp>
      <p:sp>
        <p:nvSpPr>
          <p:cNvPr id="48133" name="Rectangle 5"/>
          <p:cNvSpPr>
            <a:spLocks noGrp="1" noChangeArrowheads="1"/>
          </p:cNvSpPr>
          <p:nvPr>
            <p:ph type="subTitle" idx="1"/>
          </p:nvPr>
        </p:nvSpPr>
        <p:spPr/>
        <p:txBody>
          <a:bodyPr/>
          <a:lstStyle/>
          <a:p>
            <a:pPr eaLnBrk="1" hangingPunct="1">
              <a:defRPr/>
            </a:pPr>
            <a:r>
              <a:rPr lang="en-US" b="1" dirty="0" smtClean="0"/>
              <a:t>End of presentation. </a:t>
            </a:r>
          </a:p>
          <a:p>
            <a:pPr eaLnBrk="1" hangingPunct="1">
              <a:defRPr/>
            </a:pPr>
            <a:r>
              <a:rPr lang="en-US" sz="2400" b="1" i="1" dirty="0" smtClean="0">
                <a:effectLst>
                  <a:outerShdw blurRad="38100" dist="38100" dir="2700000" algn="tl">
                    <a:srgbClr val="C0C0C0"/>
                  </a:outerShdw>
                </a:effectLst>
                <a:latin typeface="Times New Roman" pitchFamily="18" charset="0"/>
              </a:rPr>
              <a:t>(Finally)</a:t>
            </a:r>
          </a:p>
        </p:txBody>
      </p:sp>
      <p:pic>
        <p:nvPicPr>
          <p:cNvPr id="22532" name="Picture 9" descr="Rocks"/>
          <p:cNvPicPr>
            <a:picLocks noChangeAspect="1" noChangeArrowheads="1"/>
          </p:cNvPicPr>
          <p:nvPr/>
        </p:nvPicPr>
        <p:blipFill>
          <a:blip r:embed="rId2" cstate="print"/>
          <a:srcRect/>
          <a:stretch>
            <a:fillRect/>
          </a:stretch>
        </p:blipFill>
        <p:spPr bwMode="auto">
          <a:xfrm>
            <a:off x="1676400" y="381000"/>
            <a:ext cx="2143125" cy="1752600"/>
          </a:xfrm>
          <a:prstGeom prst="rect">
            <a:avLst/>
          </a:prstGeom>
          <a:noFill/>
          <a:ln w="9525">
            <a:noFill/>
            <a:miter lim="800000"/>
            <a:headEnd/>
            <a:tailEnd/>
          </a:ln>
        </p:spPr>
      </p:pic>
      <p:pic>
        <p:nvPicPr>
          <p:cNvPr id="22533" name="Picture 11" descr="Blue Rock"/>
          <p:cNvPicPr>
            <a:picLocks noChangeAspect="1" noChangeArrowheads="1"/>
          </p:cNvPicPr>
          <p:nvPr/>
        </p:nvPicPr>
        <p:blipFill>
          <a:blip r:embed="rId3" cstate="print">
            <a:lum bright="18000"/>
            <a:grayscl/>
          </a:blip>
          <a:srcRect/>
          <a:stretch>
            <a:fillRect/>
          </a:stretch>
        </p:blipFill>
        <p:spPr bwMode="auto">
          <a:xfrm>
            <a:off x="4038600" y="5105400"/>
            <a:ext cx="1219200" cy="1057275"/>
          </a:xfrm>
          <a:prstGeom prst="rect">
            <a:avLst/>
          </a:prstGeom>
          <a:noFill/>
          <a:ln w="9525">
            <a:noFill/>
            <a:miter lim="800000"/>
            <a:headEnd/>
            <a:tailEnd/>
          </a:ln>
        </p:spPr>
      </p:pic>
      <p:pic>
        <p:nvPicPr>
          <p:cNvPr id="22534" name="Picture 12" descr="Rocks"/>
          <p:cNvPicPr>
            <a:picLocks noChangeAspect="1" noChangeArrowheads="1"/>
          </p:cNvPicPr>
          <p:nvPr/>
        </p:nvPicPr>
        <p:blipFill>
          <a:blip r:embed="rId4" cstate="print"/>
          <a:srcRect/>
          <a:stretch>
            <a:fillRect/>
          </a:stretch>
        </p:blipFill>
        <p:spPr bwMode="auto">
          <a:xfrm>
            <a:off x="2895600" y="457200"/>
            <a:ext cx="2143125" cy="1752600"/>
          </a:xfrm>
          <a:prstGeom prst="rect">
            <a:avLst/>
          </a:prstGeom>
          <a:noFill/>
          <a:ln w="9525">
            <a:noFill/>
            <a:miter lim="800000"/>
            <a:headEnd/>
            <a:tailEnd/>
          </a:ln>
        </p:spPr>
      </p:pic>
      <p:pic>
        <p:nvPicPr>
          <p:cNvPr id="22535" name="Picture 13" descr="Rocks"/>
          <p:cNvPicPr>
            <a:picLocks noChangeAspect="1" noChangeArrowheads="1"/>
          </p:cNvPicPr>
          <p:nvPr/>
        </p:nvPicPr>
        <p:blipFill>
          <a:blip r:embed="rId2" cstate="print"/>
          <a:srcRect/>
          <a:stretch>
            <a:fillRect/>
          </a:stretch>
        </p:blipFill>
        <p:spPr bwMode="auto">
          <a:xfrm>
            <a:off x="609600" y="533400"/>
            <a:ext cx="2143125" cy="1752600"/>
          </a:xfrm>
          <a:prstGeom prst="rect">
            <a:avLst/>
          </a:prstGeom>
          <a:noFill/>
          <a:ln w="9525">
            <a:noFill/>
            <a:miter lim="800000"/>
            <a:headEnd/>
            <a:tailEnd/>
          </a:ln>
        </p:spPr>
      </p:pic>
      <p:pic>
        <p:nvPicPr>
          <p:cNvPr id="22536" name="Picture 14" descr="Rocks"/>
          <p:cNvPicPr>
            <a:picLocks noChangeAspect="1" noChangeArrowheads="1"/>
          </p:cNvPicPr>
          <p:nvPr/>
        </p:nvPicPr>
        <p:blipFill>
          <a:blip r:embed="rId2" cstate="print"/>
          <a:srcRect/>
          <a:stretch>
            <a:fillRect/>
          </a:stretch>
        </p:blipFill>
        <p:spPr bwMode="auto">
          <a:xfrm>
            <a:off x="4343400" y="381000"/>
            <a:ext cx="2143125" cy="1752600"/>
          </a:xfrm>
          <a:prstGeom prst="rect">
            <a:avLst/>
          </a:prstGeom>
          <a:noFill/>
          <a:ln w="9525">
            <a:noFill/>
            <a:miter lim="800000"/>
            <a:headEnd/>
            <a:tailEnd/>
          </a:ln>
        </p:spPr>
      </p:pic>
      <p:pic>
        <p:nvPicPr>
          <p:cNvPr id="22537" name="Picture 15" descr="Rocks"/>
          <p:cNvPicPr>
            <a:picLocks noChangeAspect="1" noChangeArrowheads="1"/>
          </p:cNvPicPr>
          <p:nvPr/>
        </p:nvPicPr>
        <p:blipFill>
          <a:blip r:embed="rId2" cstate="print"/>
          <a:srcRect/>
          <a:stretch>
            <a:fillRect/>
          </a:stretch>
        </p:blipFill>
        <p:spPr bwMode="auto">
          <a:xfrm>
            <a:off x="6172200" y="533400"/>
            <a:ext cx="2143125"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fade">
                                      <p:cBhvr>
                                        <p:cTn id="7" dur="2000"/>
                                        <p:tgtEl>
                                          <p:spTgt spid="48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3">
                                            <p:txEl>
                                              <p:pRg st="1" end="1"/>
                                            </p:txEl>
                                          </p:spTgt>
                                        </p:tgtEl>
                                        <p:attrNameLst>
                                          <p:attrName>style.visibility</p:attrName>
                                        </p:attrNameLst>
                                      </p:cBhvr>
                                      <p:to>
                                        <p:strVal val="visible"/>
                                      </p:to>
                                    </p:set>
                                    <p:animEffect transition="in" filter="fade">
                                      <p:cBhvr>
                                        <p:cTn id="12" dur="2000"/>
                                        <p:tgtEl>
                                          <p:spTgt spid="48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First Publication and Reaction</a:t>
            </a:r>
          </a:p>
        </p:txBody>
      </p:sp>
      <p:sp>
        <p:nvSpPr>
          <p:cNvPr id="53251" name="Rectangle 3"/>
          <p:cNvSpPr>
            <a:spLocks noGrp="1" noChangeArrowheads="1"/>
          </p:cNvSpPr>
          <p:nvPr>
            <p:ph type="body" idx="1"/>
          </p:nvPr>
        </p:nvSpPr>
        <p:spPr/>
        <p:txBody>
          <a:bodyPr/>
          <a:lstStyle/>
          <a:p>
            <a:pPr eaLnBrk="1" hangingPunct="1">
              <a:lnSpc>
                <a:spcPct val="90000"/>
              </a:lnSpc>
            </a:pPr>
            <a:r>
              <a:rPr lang="en-US" sz="2800" smtClean="0"/>
              <a:t>1948 in the </a:t>
            </a:r>
            <a:r>
              <a:rPr lang="en-US" sz="2800" i="1" smtClean="0"/>
              <a:t>New Yorker</a:t>
            </a:r>
            <a:r>
              <a:rPr lang="en-US" sz="2800" smtClean="0"/>
              <a:t> magazine</a:t>
            </a:r>
          </a:p>
          <a:p>
            <a:pPr eaLnBrk="1" hangingPunct="1">
              <a:lnSpc>
                <a:spcPct val="90000"/>
              </a:lnSpc>
            </a:pPr>
            <a:r>
              <a:rPr lang="en-US" sz="2800" smtClean="0"/>
              <a:t>“The Lottery is reported to have generated more negative letters from readers than any other story previously published by the magazine.  Many cancelled their subscriptions to the magazine</a:t>
            </a:r>
          </a:p>
          <a:p>
            <a:pPr eaLnBrk="1" hangingPunct="1">
              <a:lnSpc>
                <a:spcPct val="90000"/>
              </a:lnSpc>
            </a:pPr>
            <a:r>
              <a:rPr lang="en-US" sz="2800" smtClean="0"/>
              <a:t>Readers were offended by the work and its suggestion that evil could be so easily and commonly carried out.  They felt the stoning was a pointless, arbitrary, violent sacrifice.</a:t>
            </a:r>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20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First Publication and Reaction</a:t>
            </a:r>
          </a:p>
        </p:txBody>
      </p:sp>
      <p:sp>
        <p:nvSpPr>
          <p:cNvPr id="54275" name="Rectangle 3"/>
          <p:cNvSpPr>
            <a:spLocks noGrp="1" noChangeArrowheads="1"/>
          </p:cNvSpPr>
          <p:nvPr>
            <p:ph type="body" idx="1"/>
          </p:nvPr>
        </p:nvSpPr>
        <p:spPr/>
        <p:txBody>
          <a:bodyPr/>
          <a:lstStyle/>
          <a:p>
            <a:pPr eaLnBrk="1" hangingPunct="1">
              <a:lnSpc>
                <a:spcPct val="90000"/>
              </a:lnSpc>
            </a:pPr>
            <a:r>
              <a:rPr lang="en-US" sz="2800" smtClean="0"/>
              <a:t>Some people actually called to see where the town was so that they could go and watch the lottery.</a:t>
            </a:r>
          </a:p>
          <a:p>
            <a:pPr eaLnBrk="1" hangingPunct="1">
              <a:lnSpc>
                <a:spcPct val="90000"/>
              </a:lnSpc>
            </a:pPr>
            <a:r>
              <a:rPr lang="en-US" sz="2800" smtClean="0"/>
              <a:t>Shirley Jackson received over 300 letters that summer alone—”I can count only thirteen that spoke kindly to me.  Even my own mother scolded me: ‘Dad and I did not care at all for your story…it does seem, dear, that this gloomy kind of story is what all you young people think about these days.  Why don’t you write something to cheer people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2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Shirley Jackson’s Response</a:t>
            </a:r>
          </a:p>
        </p:txBody>
      </p:sp>
      <p:sp>
        <p:nvSpPr>
          <p:cNvPr id="55299" name="Rectangle 3"/>
          <p:cNvSpPr>
            <a:spLocks noGrp="1" noChangeArrowheads="1"/>
          </p:cNvSpPr>
          <p:nvPr>
            <p:ph type="body" idx="1"/>
          </p:nvPr>
        </p:nvSpPr>
        <p:spPr/>
        <p:txBody>
          <a:bodyPr/>
          <a:lstStyle/>
          <a:p>
            <a:pPr eaLnBrk="1" hangingPunct="1">
              <a:lnSpc>
                <a:spcPct val="90000"/>
              </a:lnSpc>
            </a:pPr>
            <a:r>
              <a:rPr lang="en-US" sz="2800" smtClean="0"/>
              <a:t>Generally, she refused to explain the meaning of the story.</a:t>
            </a:r>
          </a:p>
          <a:p>
            <a:pPr eaLnBrk="1" hangingPunct="1">
              <a:lnSpc>
                <a:spcPct val="90000"/>
              </a:lnSpc>
            </a:pPr>
            <a:r>
              <a:rPr lang="en-US" sz="2800" smtClean="0"/>
              <a:t>She did once tell a journalist:  “I suppose I hoped, by setting a particularly brutal rite in the present and in my own village, to shock the readers with a graphic demonstration of the pointless violence and general inhumanity of their own lives [but] I gather that in some cases the mind just rebels.  The number of people who expected Mrs. Hutchinson to win a Bendix washer at the end would amaze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2000"/>
                                        <p:tgtEl>
                                          <p:spTgt spid="552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animEffect transition="in" filter="fade">
                                      <p:cBhvr>
                                        <p:cTn id="10" dur="20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Ancient Ritual Sacrifice</a:t>
            </a:r>
          </a:p>
        </p:txBody>
      </p:sp>
      <p:sp>
        <p:nvSpPr>
          <p:cNvPr id="51203" name="Rectangle 3"/>
          <p:cNvSpPr>
            <a:spLocks noGrp="1" noChangeArrowheads="1"/>
          </p:cNvSpPr>
          <p:nvPr>
            <p:ph type="body" idx="1"/>
          </p:nvPr>
        </p:nvSpPr>
        <p:spPr>
          <a:xfrm>
            <a:off x="457200" y="1600200"/>
            <a:ext cx="8229600" cy="4953000"/>
          </a:xfrm>
          <a:solidFill>
            <a:srgbClr val="FFFFCC">
              <a:alpha val="52000"/>
            </a:srgbClr>
          </a:solidFill>
        </p:spPr>
        <p:txBody>
          <a:bodyPr/>
          <a:lstStyle/>
          <a:p>
            <a:pPr eaLnBrk="1" hangingPunct="1">
              <a:defRPr/>
            </a:pPr>
            <a:r>
              <a:rPr lang="en-US" sz="2800" dirty="0" smtClean="0"/>
              <a:t>In ancient Athens, Greece, Athenians believed that </a:t>
            </a:r>
            <a:r>
              <a:rPr lang="en-US" sz="2800" b="1" dirty="0" smtClean="0"/>
              <a:t>human sacrifice promised fertile crops.</a:t>
            </a:r>
            <a:r>
              <a:rPr lang="en-US" sz="2800" dirty="0" smtClean="0"/>
              <a:t> </a:t>
            </a:r>
          </a:p>
          <a:p>
            <a:pPr eaLnBrk="1" hangingPunct="1">
              <a:defRPr/>
            </a:pPr>
            <a:r>
              <a:rPr lang="en-US" sz="2800" dirty="0" smtClean="0">
                <a:solidFill>
                  <a:srgbClr val="A50021"/>
                </a:solidFill>
                <a:latin typeface="Times New Roman" pitchFamily="18" charset="0"/>
              </a:rPr>
              <a:t>By transferring one's sins to persons or animals and then sacrificing them, </a:t>
            </a:r>
            <a:r>
              <a:rPr lang="en-US" sz="2800" b="1" dirty="0" smtClean="0">
                <a:solidFill>
                  <a:srgbClr val="A50021"/>
                </a:solidFill>
                <a:effectLst>
                  <a:outerShdw blurRad="38100" dist="38100" dir="2700000" algn="tl">
                    <a:srgbClr val="000000"/>
                  </a:outerShdw>
                </a:effectLst>
                <a:latin typeface="Times New Roman" pitchFamily="18" charset="0"/>
              </a:rPr>
              <a:t>people believed that their sins would be eliminated</a:t>
            </a:r>
            <a:r>
              <a:rPr lang="en-US" sz="2800" dirty="0" smtClean="0">
                <a:solidFill>
                  <a:srgbClr val="A50021"/>
                </a:solidFill>
                <a:latin typeface="Times New Roman" pitchFamily="18" charset="0"/>
              </a:rPr>
              <a:t>, a process that has been termed  </a:t>
            </a:r>
            <a:r>
              <a:rPr lang="en-US" sz="2800" b="1" dirty="0" smtClean="0">
                <a:solidFill>
                  <a:srgbClr val="A50021"/>
                </a:solidFill>
                <a:effectLst>
                  <a:outerShdw blurRad="38100" dist="38100" dir="2700000" algn="tl">
                    <a:srgbClr val="000000"/>
                  </a:outerShdw>
                </a:effectLst>
                <a:latin typeface="Times New Roman" pitchFamily="18" charset="0"/>
              </a:rPr>
              <a:t>"</a:t>
            </a:r>
            <a:r>
              <a:rPr lang="en-US" sz="2800" b="1" dirty="0" smtClean="0">
                <a:solidFill>
                  <a:srgbClr val="990099"/>
                </a:solidFill>
                <a:effectLst>
                  <a:outerShdw blurRad="38100" dist="38100" dir="2700000" algn="tl">
                    <a:srgbClr val="000000"/>
                  </a:outerShdw>
                </a:effectLst>
                <a:latin typeface="Times New Roman" pitchFamily="18" charset="0"/>
              </a:rPr>
              <a:t>scapegoat</a:t>
            </a:r>
            <a:r>
              <a:rPr lang="en-US" sz="2800" b="1" dirty="0" smtClean="0">
                <a:solidFill>
                  <a:srgbClr val="A50021"/>
                </a:solidFill>
                <a:effectLst>
                  <a:outerShdw blurRad="38100" dist="38100" dir="2700000" algn="tl">
                    <a:srgbClr val="000000"/>
                  </a:outerShdw>
                </a:effectLst>
                <a:latin typeface="Times New Roman" pitchFamily="18" charset="0"/>
              </a:rPr>
              <a:t>"</a:t>
            </a:r>
            <a:r>
              <a:rPr lang="en-US" sz="2800" dirty="0" smtClean="0">
                <a:solidFill>
                  <a:srgbClr val="A50021"/>
                </a:solidFill>
                <a:latin typeface="Times New Roman" pitchFamily="18" charset="0"/>
              </a:rPr>
              <a:t>  </a:t>
            </a:r>
          </a:p>
          <a:p>
            <a:pPr eaLnBrk="1" hangingPunct="1">
              <a:defRPr/>
            </a:pPr>
            <a:r>
              <a:rPr lang="en-US" sz="2800" dirty="0" smtClean="0"/>
              <a:t>A similar ritual sacrifice occurs with Tessie Hutchinson.</a:t>
            </a:r>
          </a:p>
          <a:p>
            <a:pPr eaLnBrk="1" hangingPunct="1">
              <a:defRPr/>
            </a:pPr>
            <a:r>
              <a:rPr lang="en-US" sz="2800" dirty="0" smtClean="0">
                <a:solidFill>
                  <a:srgbClr val="A50021"/>
                </a:solidFill>
                <a:latin typeface="Times New Roman" pitchFamily="18" charset="0"/>
              </a:rPr>
              <a:t>This explains the village member's remark, </a:t>
            </a:r>
            <a:r>
              <a:rPr lang="en-US" sz="2800" b="1" dirty="0" smtClean="0">
                <a:solidFill>
                  <a:srgbClr val="A50021"/>
                </a:solidFill>
                <a:latin typeface="Times New Roman" pitchFamily="18" charset="0"/>
              </a:rPr>
              <a:t>“Lottery in June, corn be heavy soon.”</a:t>
            </a:r>
            <a:r>
              <a:rPr lang="en-US" sz="2800" b="1" dirty="0" smtClean="0"/>
              <a:t> </a:t>
            </a:r>
          </a:p>
        </p:txBody>
      </p:sp>
      <p:pic>
        <p:nvPicPr>
          <p:cNvPr id="8196" name="Picture 4" descr="MCj03586070000[1]"/>
          <p:cNvPicPr>
            <a:picLocks noChangeAspect="1" noChangeArrowheads="1"/>
          </p:cNvPicPr>
          <p:nvPr/>
        </p:nvPicPr>
        <p:blipFill>
          <a:blip r:embed="rId2" cstate="print"/>
          <a:srcRect/>
          <a:stretch>
            <a:fillRect/>
          </a:stretch>
        </p:blipFill>
        <p:spPr bwMode="auto">
          <a:xfrm>
            <a:off x="457200" y="381000"/>
            <a:ext cx="830263" cy="1146175"/>
          </a:xfrm>
          <a:prstGeom prst="rect">
            <a:avLst/>
          </a:prstGeom>
          <a:noFill/>
          <a:ln w="9525">
            <a:noFill/>
            <a:miter lim="800000"/>
            <a:headEnd/>
            <a:tailEnd/>
          </a:ln>
        </p:spPr>
      </p:pic>
      <p:pic>
        <p:nvPicPr>
          <p:cNvPr id="8197" name="Picture 5" descr="MCj03586070000[1]"/>
          <p:cNvPicPr>
            <a:picLocks noChangeAspect="1" noChangeArrowheads="1"/>
          </p:cNvPicPr>
          <p:nvPr/>
        </p:nvPicPr>
        <p:blipFill>
          <a:blip r:embed="rId2" cstate="print"/>
          <a:srcRect/>
          <a:stretch>
            <a:fillRect/>
          </a:stretch>
        </p:blipFill>
        <p:spPr bwMode="auto">
          <a:xfrm>
            <a:off x="7848600" y="381000"/>
            <a:ext cx="830263" cy="114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bg/>
                                          </p:spTgt>
                                        </p:tgtEl>
                                        <p:attrNameLst>
                                          <p:attrName>style.visibility</p:attrName>
                                        </p:attrNameLst>
                                      </p:cBhvr>
                                      <p:to>
                                        <p:strVal val="visible"/>
                                      </p:to>
                                    </p:set>
                                    <p:animEffect transition="in" filter="fade">
                                      <p:cBhvr>
                                        <p:cTn id="7" dur="2000"/>
                                        <p:tgtEl>
                                          <p:spTgt spid="5120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20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fade">
                                      <p:cBhvr>
                                        <p:cTn id="17" dur="2000"/>
                                        <p:tgtEl>
                                          <p:spTgt spid="51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fade">
                                      <p:cBhvr>
                                        <p:cTn id="22" dur="2000"/>
                                        <p:tgtEl>
                                          <p:spTgt spid="51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fade">
                                      <p:cBhvr>
                                        <p:cTn id="27" dur="20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Scapegoat</a:t>
            </a:r>
          </a:p>
        </p:txBody>
      </p:sp>
      <p:sp>
        <p:nvSpPr>
          <p:cNvPr id="20483" name="Rectangle 3"/>
          <p:cNvSpPr>
            <a:spLocks noGrp="1" noChangeArrowheads="1"/>
          </p:cNvSpPr>
          <p:nvPr>
            <p:ph type="body" idx="1"/>
          </p:nvPr>
        </p:nvSpPr>
        <p:spPr>
          <a:xfrm>
            <a:off x="457200" y="1600200"/>
            <a:ext cx="8229600" cy="4953000"/>
          </a:xfrm>
          <a:solidFill>
            <a:srgbClr val="FFFFCC">
              <a:alpha val="52156"/>
            </a:srgbClr>
          </a:solidFill>
        </p:spPr>
        <p:txBody>
          <a:bodyPr/>
          <a:lstStyle/>
          <a:p>
            <a:pPr eaLnBrk="1" hangingPunct="1">
              <a:lnSpc>
                <a:spcPct val="90000"/>
              </a:lnSpc>
            </a:pPr>
            <a:r>
              <a:rPr lang="en-US" b="1" smtClean="0">
                <a:latin typeface="Times New Roman" pitchFamily="18" charset="0"/>
              </a:rPr>
              <a:t>Scapegoat-</a:t>
            </a:r>
            <a:r>
              <a:rPr lang="en-US" smtClean="0">
                <a:latin typeface="Times New Roman" pitchFamily="18" charset="0"/>
              </a:rPr>
              <a:t> This is a person, group, or thing assigned responsibility for the perceived faults of a given society. The term has many roots in the ancient world. In modern times the holocaust is often pointed to as an example of scapegoating by which 6 millions Jews were killed under direction of Adolf Hitler. Hitler played on popular sentiment in his country at the time by blaming Jews for the loss of the first world war and the economic woes of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fade">
                                      <p:cBhvr>
                                        <p:cTn id="7" dur="2000"/>
                                        <p:tgtEl>
                                          <p:spTgt spid="204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xEl>
                                              <p:pRg st="0" end="0"/>
                                            </p:txEl>
                                          </p:spTgt>
                                        </p:tgtEl>
                                        <p:attrNameLst>
                                          <p:attrName>style.visibility</p:attrName>
                                        </p:attrNameLst>
                                      </p:cBhvr>
                                      <p:to>
                                        <p:strVal val="visible"/>
                                      </p:to>
                                    </p:set>
                                    <p:animEffect transition="in" filter="fade">
                                      <p:cBhvr>
                                        <p:cTn id="10" dur="2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44562"/>
          </a:xfrm>
        </p:spPr>
        <p:txBody>
          <a:bodyPr/>
          <a:lstStyle/>
          <a:p>
            <a:pPr eaLnBrk="1" hangingPunct="1">
              <a:defRPr/>
            </a:pPr>
            <a:r>
              <a:rPr lang="en-US" b="1" smtClean="0">
                <a:effectLst>
                  <a:outerShdw blurRad="38100" dist="38100" dir="2700000" algn="tl">
                    <a:srgbClr val="FFFFFF"/>
                  </a:outerShdw>
                </a:effectLst>
                <a:latin typeface="Bookman Old Style" pitchFamily="18" charset="0"/>
              </a:rPr>
              <a:t>Historical Context</a:t>
            </a:r>
          </a:p>
        </p:txBody>
      </p:sp>
      <p:sp>
        <p:nvSpPr>
          <p:cNvPr id="23555" name="Rectangle 3"/>
          <p:cNvSpPr>
            <a:spLocks noGrp="1" noChangeArrowheads="1"/>
          </p:cNvSpPr>
          <p:nvPr>
            <p:ph type="body" idx="1"/>
          </p:nvPr>
        </p:nvSpPr>
        <p:spPr>
          <a:xfrm>
            <a:off x="1295400" y="1295400"/>
            <a:ext cx="7543800" cy="5334000"/>
          </a:xfrm>
          <a:solidFill>
            <a:schemeClr val="bg1"/>
          </a:solidFill>
        </p:spPr>
        <p:txBody>
          <a:bodyPr/>
          <a:lstStyle/>
          <a:p>
            <a:pPr eaLnBrk="1" hangingPunct="1">
              <a:lnSpc>
                <a:spcPct val="90000"/>
              </a:lnSpc>
              <a:defRPr/>
            </a:pPr>
            <a:r>
              <a:rPr lang="en-US" sz="2400" dirty="0" smtClean="0"/>
              <a:t>“The Lottery” was written in 1948.</a:t>
            </a:r>
          </a:p>
          <a:p>
            <a:pPr eaLnBrk="1" hangingPunct="1">
              <a:lnSpc>
                <a:spcPct val="90000"/>
              </a:lnSpc>
              <a:defRPr/>
            </a:pPr>
            <a:r>
              <a:rPr lang="en-US" sz="2400" dirty="0" smtClean="0">
                <a:solidFill>
                  <a:srgbClr val="0000CC"/>
                </a:solidFill>
                <a:latin typeface="Times New Roman" pitchFamily="18" charset="0"/>
              </a:rPr>
              <a:t>After World War II Americans tended to </a:t>
            </a:r>
            <a:r>
              <a:rPr lang="en-US" sz="2400" b="1" dirty="0" smtClean="0">
                <a:solidFill>
                  <a:srgbClr val="0000CC"/>
                </a:solidFill>
                <a:effectLst>
                  <a:outerShdw blurRad="38100" dist="38100" dir="2700000" algn="tl">
                    <a:srgbClr val="000000"/>
                  </a:outerShdw>
                </a:effectLst>
                <a:latin typeface="Times New Roman" pitchFamily="18" charset="0"/>
              </a:rPr>
              <a:t>imitate those around them</a:t>
            </a:r>
            <a:r>
              <a:rPr lang="en-US" sz="2400" dirty="0" smtClean="0">
                <a:solidFill>
                  <a:srgbClr val="0000CC"/>
                </a:solidFill>
                <a:latin typeface="Times New Roman" pitchFamily="18" charset="0"/>
              </a:rPr>
              <a:t> rather than follow their own separate paths.</a:t>
            </a:r>
            <a:r>
              <a:rPr lang="en-US" sz="2400" dirty="0" smtClean="0">
                <a:solidFill>
                  <a:srgbClr val="0000CC"/>
                </a:solidFill>
              </a:rPr>
              <a:t> </a:t>
            </a:r>
          </a:p>
          <a:p>
            <a:pPr eaLnBrk="1" hangingPunct="1">
              <a:lnSpc>
                <a:spcPct val="90000"/>
              </a:lnSpc>
              <a:defRPr/>
            </a:pPr>
            <a:r>
              <a:rPr lang="en-US" sz="2400" b="1" dirty="0" smtClean="0"/>
              <a:t>Encouraging this conformity</a:t>
            </a:r>
            <a:r>
              <a:rPr lang="en-US" sz="2400" dirty="0" smtClean="0"/>
              <a:t> was the spread of </a:t>
            </a:r>
            <a:r>
              <a:rPr lang="en-US" sz="2400" b="1" dirty="0" smtClean="0">
                <a:effectLst>
                  <a:outerShdw blurRad="38100" dist="38100" dir="2700000" algn="tl">
                    <a:srgbClr val="FFFFFF"/>
                  </a:outerShdw>
                </a:effectLst>
              </a:rPr>
              <a:t>television</a:t>
            </a:r>
            <a:r>
              <a:rPr lang="en-US" sz="2400" dirty="0" smtClean="0"/>
              <a:t>, which broadcast the same set of images to Americans scattered through the country. </a:t>
            </a:r>
          </a:p>
          <a:p>
            <a:pPr eaLnBrk="1" hangingPunct="1">
              <a:lnSpc>
                <a:spcPct val="90000"/>
              </a:lnSpc>
              <a:defRPr/>
            </a:pPr>
            <a:r>
              <a:rPr lang="en-US" sz="2400" dirty="0" smtClean="0">
                <a:solidFill>
                  <a:srgbClr val="0000CC"/>
                </a:solidFill>
                <a:latin typeface="Times New Roman" pitchFamily="18" charset="0"/>
              </a:rPr>
              <a:t>In politics, people feared the spread of Communism, leading to the Un-American Activities Committee, the Hollywood blacklist, and by 1950, McCarthy’s Communist “witch hunt”</a:t>
            </a:r>
            <a:r>
              <a:rPr lang="en-US" sz="2400" dirty="0" smtClean="0">
                <a:latin typeface="Times New Roman" pitchFamily="18" charset="0"/>
              </a:rPr>
              <a:t> </a:t>
            </a:r>
          </a:p>
          <a:p>
            <a:pPr eaLnBrk="1" hangingPunct="1">
              <a:lnSpc>
                <a:spcPct val="90000"/>
              </a:lnSpc>
              <a:defRPr/>
            </a:pPr>
            <a:r>
              <a:rPr lang="en-US" sz="2400" b="1" dirty="0" smtClean="0">
                <a:solidFill>
                  <a:srgbClr val="FF3300"/>
                </a:solidFill>
              </a:rPr>
              <a:t>In the story, the townspeople are swept away by the tide of conformity, and the lottery goes ahead as always.</a:t>
            </a:r>
          </a:p>
        </p:txBody>
      </p:sp>
      <p:pic>
        <p:nvPicPr>
          <p:cNvPr id="10244" name="Picture 5" descr="MPj04007560000[1]"/>
          <p:cNvPicPr>
            <a:picLocks noChangeAspect="1" noChangeArrowheads="1"/>
          </p:cNvPicPr>
          <p:nvPr/>
        </p:nvPicPr>
        <p:blipFill>
          <a:blip r:embed="rId3" cstate="print"/>
          <a:srcRect/>
          <a:stretch>
            <a:fillRect/>
          </a:stretch>
        </p:blipFill>
        <p:spPr bwMode="auto">
          <a:xfrm>
            <a:off x="228600" y="1981200"/>
            <a:ext cx="914400" cy="1371600"/>
          </a:xfrm>
          <a:prstGeom prst="rect">
            <a:avLst/>
          </a:prstGeom>
          <a:noFill/>
          <a:ln w="9525">
            <a:noFill/>
            <a:miter lim="800000"/>
            <a:headEnd/>
            <a:tailEnd/>
          </a:ln>
        </p:spPr>
      </p:pic>
      <p:pic>
        <p:nvPicPr>
          <p:cNvPr id="10245" name="Picture 8" descr="MPj04007560000[1]"/>
          <p:cNvPicPr>
            <a:picLocks noChangeAspect="1" noChangeArrowheads="1"/>
          </p:cNvPicPr>
          <p:nvPr/>
        </p:nvPicPr>
        <p:blipFill>
          <a:blip r:embed="rId3" cstate="print"/>
          <a:srcRect/>
          <a:stretch>
            <a:fillRect/>
          </a:stretch>
        </p:blipFill>
        <p:spPr bwMode="auto">
          <a:xfrm>
            <a:off x="228600" y="3657600"/>
            <a:ext cx="914400" cy="1371600"/>
          </a:xfrm>
          <a:prstGeom prst="rect">
            <a:avLst/>
          </a:prstGeom>
          <a:noFill/>
          <a:ln w="9525">
            <a:noFill/>
            <a:miter lim="800000"/>
            <a:headEnd/>
            <a:tailEnd/>
          </a:ln>
        </p:spPr>
      </p:pic>
      <p:pic>
        <p:nvPicPr>
          <p:cNvPr id="10246" name="Picture 9" descr="MPj04007560000[1]"/>
          <p:cNvPicPr>
            <a:picLocks noChangeAspect="1" noChangeArrowheads="1"/>
          </p:cNvPicPr>
          <p:nvPr/>
        </p:nvPicPr>
        <p:blipFill>
          <a:blip r:embed="rId3" cstate="print"/>
          <a:srcRect/>
          <a:stretch>
            <a:fillRect/>
          </a:stretch>
        </p:blipFill>
        <p:spPr bwMode="auto">
          <a:xfrm>
            <a:off x="228600" y="5334000"/>
            <a:ext cx="914400" cy="1371600"/>
          </a:xfrm>
          <a:prstGeom prst="rect">
            <a:avLst/>
          </a:prstGeom>
          <a:noFill/>
          <a:ln w="9525">
            <a:noFill/>
            <a:miter lim="800000"/>
            <a:headEnd/>
            <a:tailEnd/>
          </a:ln>
        </p:spPr>
      </p:pic>
      <p:pic>
        <p:nvPicPr>
          <p:cNvPr id="10247" name="Picture 10" descr="MPj04007560000[1]"/>
          <p:cNvPicPr>
            <a:picLocks noChangeAspect="1" noChangeArrowheads="1"/>
          </p:cNvPicPr>
          <p:nvPr/>
        </p:nvPicPr>
        <p:blipFill>
          <a:blip r:embed="rId3" cstate="print"/>
          <a:srcRect/>
          <a:stretch>
            <a:fillRect/>
          </a:stretch>
        </p:blipFill>
        <p:spPr bwMode="auto">
          <a:xfrm>
            <a:off x="228600" y="304800"/>
            <a:ext cx="914400" cy="1371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animEffect transition="in" filter="fade">
                                      <p:cBhvr>
                                        <p:cTn id="7" dur="2000"/>
                                        <p:tgtEl>
                                          <p:spTgt spid="2355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fade">
                                      <p:cBhvr>
                                        <p:cTn id="27" dur="2000"/>
                                        <p:tgtEl>
                                          <p:spTgt spid="23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fade">
                                      <p:cBhvr>
                                        <p:cTn id="3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pPr eaLnBrk="1" hangingPunct="1">
              <a:defRPr/>
            </a:pPr>
            <a:r>
              <a:rPr lang="en-US" sz="4000" b="1" smtClean="0">
                <a:effectLst>
                  <a:outerShdw blurRad="38100" dist="38100" dir="2700000" algn="tl">
                    <a:srgbClr val="C0C0C0"/>
                  </a:outerShdw>
                </a:effectLst>
              </a:rPr>
              <a:t>Historical Context</a:t>
            </a:r>
          </a:p>
        </p:txBody>
      </p:sp>
      <p:sp>
        <p:nvSpPr>
          <p:cNvPr id="24579" name="Rectangle 3"/>
          <p:cNvSpPr>
            <a:spLocks noGrp="1" noChangeArrowheads="1"/>
          </p:cNvSpPr>
          <p:nvPr>
            <p:ph type="body" idx="1"/>
          </p:nvPr>
        </p:nvSpPr>
        <p:spPr>
          <a:xfrm>
            <a:off x="533400" y="1143000"/>
            <a:ext cx="8229600" cy="4191000"/>
          </a:xfrm>
          <a:solidFill>
            <a:srgbClr val="EAEAEA"/>
          </a:solidFill>
        </p:spPr>
        <p:txBody>
          <a:bodyPr/>
          <a:lstStyle/>
          <a:p>
            <a:pPr eaLnBrk="1" hangingPunct="1">
              <a:defRPr/>
            </a:pPr>
            <a:r>
              <a:rPr lang="en-US" sz="2800" dirty="0" smtClean="0"/>
              <a:t>By 1943 news of the Nazi concentration camps had finally reached America. </a:t>
            </a:r>
          </a:p>
          <a:p>
            <a:pPr eaLnBrk="1" hangingPunct="1">
              <a:defRPr/>
            </a:pPr>
            <a:r>
              <a:rPr lang="en-US" sz="2800" dirty="0" smtClean="0">
                <a:latin typeface="Times New Roman" pitchFamily="18" charset="0"/>
              </a:rPr>
              <a:t>A number of Americans responded with horror and concern that </a:t>
            </a:r>
            <a:r>
              <a:rPr lang="en-US" sz="2800" b="1" dirty="0" smtClean="0">
                <a:effectLst>
                  <a:outerShdw blurRad="38100" dist="38100" dir="2700000" algn="tl">
                    <a:srgbClr val="FFFFFF"/>
                  </a:outerShdw>
                </a:effectLst>
                <a:latin typeface="Times New Roman" pitchFamily="18" charset="0"/>
              </a:rPr>
              <a:t>communities could have stood by and silently allowed the Holocaust to occur</a:t>
            </a:r>
            <a:r>
              <a:rPr lang="en-US" sz="2800" dirty="0" smtClean="0">
                <a:latin typeface="Times New Roman" pitchFamily="18" charset="0"/>
              </a:rPr>
              <a:t>.</a:t>
            </a:r>
            <a:r>
              <a:rPr lang="en-US" sz="2800" dirty="0" smtClean="0"/>
              <a:t> </a:t>
            </a:r>
          </a:p>
          <a:p>
            <a:pPr eaLnBrk="1" hangingPunct="1">
              <a:defRPr/>
            </a:pPr>
            <a:r>
              <a:rPr lang="en-US" sz="2800" dirty="0" smtClean="0">
                <a:solidFill>
                  <a:srgbClr val="FF3300"/>
                </a:solidFill>
              </a:rPr>
              <a:t>Jackson hints at a similar situation in her story when the </a:t>
            </a:r>
            <a:r>
              <a:rPr lang="en-US" sz="2800" b="1" dirty="0" smtClean="0">
                <a:solidFill>
                  <a:srgbClr val="FF3300"/>
                </a:solidFill>
              </a:rPr>
              <a:t>townspeople are unable to fully question</a:t>
            </a:r>
            <a:r>
              <a:rPr lang="en-US" sz="2800" dirty="0" smtClean="0">
                <a:solidFill>
                  <a:srgbClr val="FF3300"/>
                </a:solidFill>
              </a:rPr>
              <a:t> or </a:t>
            </a:r>
            <a:r>
              <a:rPr lang="en-US" sz="2800" b="1" dirty="0" smtClean="0">
                <a:solidFill>
                  <a:srgbClr val="FF3300"/>
                </a:solidFill>
              </a:rPr>
              <a:t>prevent the brutal lottery practice, and in fact, participate in it.</a:t>
            </a:r>
            <a:endParaRPr lang="en-US" sz="2800" dirty="0" smtClean="0">
              <a:solidFill>
                <a:srgbClr val="FF3300"/>
              </a:solidFill>
            </a:endParaRPr>
          </a:p>
        </p:txBody>
      </p:sp>
      <p:pic>
        <p:nvPicPr>
          <p:cNvPr id="11268" name="Picture 5" descr="auschwitz"/>
          <p:cNvPicPr>
            <a:picLocks noChangeAspect="1" noChangeArrowheads="1"/>
          </p:cNvPicPr>
          <p:nvPr/>
        </p:nvPicPr>
        <p:blipFill>
          <a:blip r:embed="rId2" cstate="print">
            <a:grayscl/>
          </a:blip>
          <a:srcRect/>
          <a:stretch>
            <a:fillRect/>
          </a:stretch>
        </p:blipFill>
        <p:spPr bwMode="auto">
          <a:xfrm>
            <a:off x="685800" y="5527675"/>
            <a:ext cx="1524000" cy="1196975"/>
          </a:xfrm>
          <a:prstGeom prst="rect">
            <a:avLst/>
          </a:prstGeom>
          <a:noFill/>
          <a:ln w="9525">
            <a:noFill/>
            <a:miter lim="800000"/>
            <a:headEnd/>
            <a:tailEnd/>
          </a:ln>
        </p:spPr>
      </p:pic>
      <p:pic>
        <p:nvPicPr>
          <p:cNvPr id="11269" name="Picture 7" descr="p04753"/>
          <p:cNvPicPr>
            <a:picLocks noChangeAspect="1" noChangeArrowheads="1"/>
          </p:cNvPicPr>
          <p:nvPr/>
        </p:nvPicPr>
        <p:blipFill>
          <a:blip r:embed="rId3" cstate="print"/>
          <a:srcRect/>
          <a:stretch>
            <a:fillRect/>
          </a:stretch>
        </p:blipFill>
        <p:spPr bwMode="auto">
          <a:xfrm>
            <a:off x="2514600" y="5486400"/>
            <a:ext cx="1676400" cy="1257300"/>
          </a:xfrm>
          <a:prstGeom prst="rect">
            <a:avLst/>
          </a:prstGeom>
          <a:noFill/>
          <a:ln w="9525">
            <a:noFill/>
            <a:miter lim="800000"/>
            <a:headEnd/>
            <a:tailEnd/>
          </a:ln>
        </p:spPr>
      </p:pic>
      <p:pic>
        <p:nvPicPr>
          <p:cNvPr id="11270" name="Picture 9" descr="p07192"/>
          <p:cNvPicPr>
            <a:picLocks noChangeAspect="1" noChangeArrowheads="1"/>
          </p:cNvPicPr>
          <p:nvPr/>
        </p:nvPicPr>
        <p:blipFill>
          <a:blip r:embed="rId4" cstate="print"/>
          <a:srcRect/>
          <a:stretch>
            <a:fillRect/>
          </a:stretch>
        </p:blipFill>
        <p:spPr bwMode="auto">
          <a:xfrm>
            <a:off x="4572000" y="5486400"/>
            <a:ext cx="1676400" cy="1257300"/>
          </a:xfrm>
          <a:prstGeom prst="rect">
            <a:avLst/>
          </a:prstGeom>
          <a:noFill/>
          <a:ln w="9525">
            <a:noFill/>
            <a:miter lim="800000"/>
            <a:headEnd/>
            <a:tailEnd/>
          </a:ln>
        </p:spPr>
      </p:pic>
      <p:pic>
        <p:nvPicPr>
          <p:cNvPr id="11271" name="Picture 11" descr="p02104"/>
          <p:cNvPicPr>
            <a:picLocks noChangeAspect="1" noChangeArrowheads="1"/>
          </p:cNvPicPr>
          <p:nvPr/>
        </p:nvPicPr>
        <p:blipFill>
          <a:blip r:embed="rId5" cstate="print"/>
          <a:srcRect/>
          <a:stretch>
            <a:fillRect/>
          </a:stretch>
        </p:blipFill>
        <p:spPr bwMode="auto">
          <a:xfrm>
            <a:off x="6629400" y="5486400"/>
            <a:ext cx="167640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fade">
                                      <p:cBhvr>
                                        <p:cTn id="7" dur="2000"/>
                                        <p:tgtEl>
                                          <p:spTgt spid="2457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Lst>
  </p:timing>
</p:sld>
</file>

<file path=ppt/theme/theme1.xml><?xml version="1.0" encoding="utf-8"?>
<a:theme xmlns:a="http://schemas.openxmlformats.org/drawingml/2006/main" name="FALL2">
  <a:themeElements>
    <a:clrScheme name="FAL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L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L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LL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LL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LL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LL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LL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LL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LL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LL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LL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LL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LL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LL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FALL 2006 Abstracts</Template>
  <TotalTime>1727</TotalTime>
  <Words>1396</Words>
  <Application>Microsoft Office PowerPoint</Application>
  <PresentationFormat>On-screen Show (4:3)</PresentationFormat>
  <Paragraphs>82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FALL2</vt:lpstr>
      <vt:lpstr>“The Lottery” Shirley Jackson</vt:lpstr>
      <vt:lpstr>Shirley Jackson</vt:lpstr>
      <vt:lpstr>First Publication and Reaction</vt:lpstr>
      <vt:lpstr>First Publication and Reaction</vt:lpstr>
      <vt:lpstr>Shirley Jackson’s Response</vt:lpstr>
      <vt:lpstr>Ancient Ritual Sacrifice</vt:lpstr>
      <vt:lpstr>Scapegoat</vt:lpstr>
      <vt:lpstr>Historical Context</vt:lpstr>
      <vt:lpstr>Historical Context</vt:lpstr>
      <vt:lpstr>Biblical Allusion</vt:lpstr>
      <vt:lpstr>Ritual without meaning</vt:lpstr>
      <vt:lpstr>Mob violence</vt:lpstr>
      <vt:lpstr>Symbolism</vt:lpstr>
      <vt:lpstr>Symbolism</vt:lpstr>
      <vt:lpstr>Symbolism</vt:lpstr>
      <vt:lpstr>Symbolism</vt:lpstr>
      <vt:lpstr>Symbolism: Names</vt:lpstr>
      <vt:lpstr>Parable</vt:lpstr>
      <vt:lpstr>Themes</vt:lpstr>
      <vt:lpstr> “The Lottery”:  More than you expected, right…?  </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Lottery” Shirley Jackson</dc:title>
  <dc:creator>4dm1n1str4t0r</dc:creator>
  <cp:lastModifiedBy>Culver, Jennifer</cp:lastModifiedBy>
  <cp:revision>13</cp:revision>
  <dcterms:created xsi:type="dcterms:W3CDTF">2007-10-13T01:50:04Z</dcterms:created>
  <dcterms:modified xsi:type="dcterms:W3CDTF">2016-01-05T21:47:04Z</dcterms:modified>
</cp:coreProperties>
</file>