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7" r:id="rId2"/>
    <p:sldId id="256" r:id="rId3"/>
    <p:sldId id="280" r:id="rId4"/>
    <p:sldId id="257" r:id="rId5"/>
    <p:sldId id="258" r:id="rId6"/>
    <p:sldId id="276" r:id="rId7"/>
    <p:sldId id="277" r:id="rId8"/>
    <p:sldId id="278" r:id="rId9"/>
    <p:sldId id="286" r:id="rId10"/>
    <p:sldId id="259" r:id="rId11"/>
    <p:sldId id="260" r:id="rId12"/>
    <p:sldId id="261" r:id="rId13"/>
    <p:sldId id="262" r:id="rId14"/>
    <p:sldId id="282" r:id="rId15"/>
    <p:sldId id="263" r:id="rId16"/>
    <p:sldId id="264" r:id="rId17"/>
    <p:sldId id="283" r:id="rId18"/>
    <p:sldId id="265" r:id="rId19"/>
    <p:sldId id="266" r:id="rId20"/>
    <p:sldId id="284" r:id="rId21"/>
    <p:sldId id="267" r:id="rId22"/>
    <p:sldId id="268" r:id="rId23"/>
    <p:sldId id="269" r:id="rId24"/>
    <p:sldId id="271" r:id="rId25"/>
    <p:sldId id="270" r:id="rId26"/>
    <p:sldId id="279" r:id="rId27"/>
    <p:sldId id="272" r:id="rId28"/>
    <p:sldId id="273" r:id="rId29"/>
    <p:sldId id="274" r:id="rId30"/>
    <p:sldId id="281" r:id="rId31"/>
    <p:sldId id="285" r:id="rId32"/>
    <p:sldId id="275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9752" autoAdjust="0"/>
  </p:normalViewPr>
  <p:slideViewPr>
    <p:cSldViewPr>
      <p:cViewPr>
        <p:scale>
          <a:sx n="80" d="100"/>
          <a:sy n="80" d="100"/>
        </p:scale>
        <p:origin x="-90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FFF051-020B-4C36-9CC7-1EE803403213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D50E5F-865E-491C-871E-462C60CF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56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594059-DBC5-453E-9C8B-D66253E1BE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48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4059-DBC5-453E-9C8B-D66253E1BE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0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4059-DBC5-453E-9C8B-D66253E1BE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14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4059-DBC5-453E-9C8B-D66253E1BE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9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4059-DBC5-453E-9C8B-D66253E1BE3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2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79D85-CEEA-481D-A6FF-F472FA514B70}" type="datetime1">
              <a:rPr lang="en-US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EFE25-4A03-4964-9C87-86E7EDC21D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30E75A-8F6F-4A7A-8905-050EB4A28A78}" type="datetime1">
              <a:rPr lang="en-US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6DBEA-CB72-43F0-99F8-53D14C89FD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0"/>
            <a:ext cx="21145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912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FD8AE5-7439-48BE-8864-F641BA528B6A}" type="datetime1">
              <a:rPr lang="en-US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D56B6-92D4-4808-8D69-14495B61CE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6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A5ACD-B122-4A5D-B365-5FE2EA9B9899}" type="datetime1">
              <a:rPr lang="en-US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D2571-A956-418C-8322-B766E4D07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4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DA4098-A32E-487A-A66D-9E9B44DF86F0}" type="datetime1">
              <a:rPr lang="en-US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4F3CA-D013-4053-8B1A-D64BABE6F5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1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BDB470-EA63-4BC6-AE99-582E2E0181EB}" type="datetime1">
              <a:rPr lang="en-US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68160-D362-4046-8DB8-714935FC93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4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2C6546-B811-4FA0-8803-74DBDA9B2631}" type="datetime1">
              <a:rPr lang="en-US"/>
              <a:pPr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C9DC5-387A-4A7A-B4E5-B095D1927C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992D0-ADF9-4E56-B23B-3630A60E5E5A}" type="datetime1">
              <a:rPr lang="en-US"/>
              <a:pPr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43888-6844-44B4-BFEC-DCFB81A9B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7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A2A0A-8AD1-45E8-8CA1-430729D6D121}" type="datetime1">
              <a:rPr lang="en-US"/>
              <a:pPr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8C357-4661-4FDE-A934-E0C86A32CC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6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05811-AFC1-4A74-B1FE-1C7C0F6FB856}" type="datetime1">
              <a:rPr lang="en-US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BABB4-0FE6-4EDD-99D6-BD4DB2ABDF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3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5C1560-D180-4CBA-B177-90A42F81EB84}" type="datetime1">
              <a:rPr lang="en-US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E0CC6-AF4F-4881-932E-350255D3D0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2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458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1A954597-8B1A-4E43-804A-2103F2292FFA}" type="datetime1">
              <a:rPr lang="en-US"/>
              <a:pPr/>
              <a:t>3/18/2016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629400"/>
            <a:ext cx="502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001253B-C8D4-4583-8476-D61A7F341C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Argumentative 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9000"/>
            <a:ext cx="7620000" cy="3200400"/>
          </a:xfrm>
        </p:spPr>
        <p:txBody>
          <a:bodyPr/>
          <a:lstStyle/>
          <a:p>
            <a:pPr algn="r"/>
            <a:r>
              <a:rPr lang="en-US" sz="3200" dirty="0" err="1" smtClean="0"/>
              <a:t>Anca</a:t>
            </a:r>
            <a:r>
              <a:rPr lang="en-US" sz="3200" dirty="0" smtClean="0"/>
              <a:t> T-Hummel</a:t>
            </a:r>
          </a:p>
          <a:p>
            <a:pPr algn="r"/>
            <a:r>
              <a:rPr lang="en-US" sz="1600" dirty="0" smtClean="0"/>
              <a:t>NBCT-AYA/ELA</a:t>
            </a:r>
          </a:p>
          <a:p>
            <a:pPr algn="r"/>
            <a:r>
              <a:rPr lang="en-US" sz="1600" dirty="0" smtClean="0"/>
              <a:t>taus-hummel@phoenixunion.org</a:t>
            </a:r>
          </a:p>
          <a:p>
            <a:pPr algn="r"/>
            <a:endParaRPr lang="en-US" sz="1000" dirty="0" smtClean="0"/>
          </a:p>
          <a:p>
            <a:pPr algn="r"/>
            <a:r>
              <a:rPr lang="en-US" sz="3200" dirty="0" smtClean="0"/>
              <a:t>Joanna Nichols</a:t>
            </a:r>
          </a:p>
          <a:p>
            <a:pPr algn="r"/>
            <a:r>
              <a:rPr lang="en-US" sz="1600" dirty="0" smtClean="0"/>
              <a:t>I.L. English</a:t>
            </a:r>
          </a:p>
          <a:p>
            <a:pPr algn="r"/>
            <a:r>
              <a:rPr lang="en-US" sz="2000" dirty="0" smtClean="0"/>
              <a:t>jnichols@phoenixunion.org</a:t>
            </a:r>
          </a:p>
        </p:txBody>
      </p:sp>
    </p:spTree>
    <p:extLst>
      <p:ext uri="{BB962C8B-B14F-4D97-AF65-F5344CB8AC3E}">
        <p14:creationId xmlns:p14="http://schemas.microsoft.com/office/powerpoint/2010/main" val="17854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75260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Guides an audience through your reasoning process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 dirty="0" smtClean="0"/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Offers a clear explanation of each argued point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 dirty="0" smtClean="0"/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Demonstrates the credibility of the writer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952500" y="-1"/>
            <a:ext cx="7900147" cy="3269034"/>
            <a:chOff x="952500" y="-1"/>
            <a:chExt cx="7900147" cy="3269034"/>
          </a:xfrm>
        </p:grpSpPr>
        <p:sp>
          <p:nvSpPr>
            <p:cNvPr id="5" name="TextBox 4"/>
            <p:cNvSpPr txBox="1"/>
            <p:nvPr/>
          </p:nvSpPr>
          <p:spPr>
            <a:xfrm>
              <a:off x="952500" y="-1"/>
              <a:ext cx="7086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Why is Organization Important in Argument Writing?</a:t>
              </a:r>
              <a:endParaRPr lang="en-US" sz="3600" b="1" dirty="0"/>
            </a:p>
          </p:txBody>
        </p:sp>
        <p:pic>
          <p:nvPicPr>
            <p:cNvPr id="8194" name="Picture 2" descr="C:\Users\taus-hummel\AppData\Local\Microsoft\Windows\Temporary Internet Files\Content.IE5\Z5QHYK08\MC90005695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3964" y="1734670"/>
              <a:ext cx="1808683" cy="153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976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85800" y="210651"/>
            <a:ext cx="8077200" cy="3993514"/>
            <a:chOff x="685800" y="210651"/>
            <a:chExt cx="8077200" cy="399351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470490"/>
              <a:ext cx="2743200" cy="273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85800" y="210651"/>
              <a:ext cx="7696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/>
                <a:t>Organizing Your Argument</a:t>
              </a:r>
              <a:endParaRPr lang="en-US" sz="44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1295400"/>
            <a:ext cx="6553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Title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Introduction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600" dirty="0" smtClean="0"/>
              <a:t>Thesis statement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Body Paragraphs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600" dirty="0" smtClean="0"/>
              <a:t>Constructing Topic Sentences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600" dirty="0" smtClean="0"/>
              <a:t>Building Main Points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600" dirty="0" smtClean="0"/>
              <a:t>Countering the Opposition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Conclusion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36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828800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/>
              <a:t>Introduces the topic of discussion to the audience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4000" dirty="0" smtClean="0"/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/>
              <a:t>Generates reader interest in the argument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723900" y="304799"/>
            <a:ext cx="8115300" cy="6366996"/>
            <a:chOff x="723900" y="304799"/>
            <a:chExt cx="8115300" cy="6366996"/>
          </a:xfrm>
        </p:grpSpPr>
        <p:sp>
          <p:nvSpPr>
            <p:cNvPr id="5" name="TextBox 4"/>
            <p:cNvSpPr txBox="1"/>
            <p:nvPr/>
          </p:nvSpPr>
          <p:spPr>
            <a:xfrm>
              <a:off x="723900" y="304799"/>
              <a:ext cx="7543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/>
                <a:t>Title: Why You Need One</a:t>
              </a:r>
              <a:endParaRPr lang="en-US" sz="4400" b="1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4724400"/>
              <a:ext cx="2133600" cy="1947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664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524000"/>
            <a:ext cx="8458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Try to grab attention by: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offering a provocative image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picking up on words or examples offered in 	  the body or conclusion of the paper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asking a question</a:t>
            </a:r>
          </a:p>
          <a:p>
            <a:endParaRPr lang="en-US" sz="3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Avoid titles that are too general or lack character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914400" y="228598"/>
            <a:ext cx="8110898" cy="6019018"/>
            <a:chOff x="914400" y="228598"/>
            <a:chExt cx="8110898" cy="6019018"/>
          </a:xfrm>
        </p:grpSpPr>
        <p:sp>
          <p:nvSpPr>
            <p:cNvPr id="7" name="TextBox 6"/>
            <p:cNvSpPr txBox="1"/>
            <p:nvPr/>
          </p:nvSpPr>
          <p:spPr>
            <a:xfrm>
              <a:off x="914400" y="228598"/>
              <a:ext cx="708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/>
                <a:t>Creating a Title</a:t>
              </a:r>
              <a:endParaRPr lang="en-US" sz="4800" b="1" dirty="0"/>
            </a:p>
          </p:txBody>
        </p:sp>
        <p:pic>
          <p:nvPicPr>
            <p:cNvPr id="9218" name="Picture 2" descr="C:\Users\taus-hummel\AppData\Local\Microsoft\Windows\Temporary Internet Files\Content.IE5\Z5QHYK08\MC900311002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4864129"/>
              <a:ext cx="1557698" cy="138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239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21336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Look at the Model Argument Essay.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Read the title.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Turn to your partner and discuss the effectiveness of the title.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Be prepared to share.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00" y="152400"/>
            <a:ext cx="8382000" cy="5740548"/>
            <a:chOff x="457200" y="152400"/>
            <a:chExt cx="8382000" cy="5740548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152400"/>
              <a:ext cx="838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/>
                <a:t>Practice</a:t>
              </a:r>
              <a:endParaRPr lang="en-US" sz="4800" b="1" dirty="0"/>
            </a:p>
          </p:txBody>
        </p:sp>
        <p:pic>
          <p:nvPicPr>
            <p:cNvPr id="2050" name="Picture 2" descr="C:\Users\taus-hummel\AppData\Local\Microsoft\Windows\Temporary Internet Files\Content.IE5\Z5QHYK08\MC900060320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887" y="4098895"/>
              <a:ext cx="1588313" cy="1794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243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152399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What is an Introduction?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371599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Acquaints the reader with the topic and purpose of the paper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Generates the audience’s interest in the topic</a:t>
            </a:r>
          </a:p>
          <a:p>
            <a:endParaRPr lang="en-US" sz="3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Offers a plan for the ensuing argument:</a:t>
            </a:r>
          </a:p>
          <a:p>
            <a:r>
              <a:rPr lang="en-US" sz="3200" dirty="0"/>
              <a:t>	</a:t>
            </a:r>
            <a:r>
              <a:rPr lang="en-US" sz="3200" b="1" dirty="0" smtClean="0"/>
              <a:t>Introduction</a:t>
            </a:r>
            <a:r>
              <a:rPr lang="en-US" sz="3200" dirty="0" smtClean="0"/>
              <a:t>: 	Tell them what you’re going 				to tell them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/>
              <a:t>Body</a:t>
            </a:r>
            <a:r>
              <a:rPr lang="en-US" sz="3200" dirty="0" smtClean="0"/>
              <a:t>: 		Tell them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/>
              <a:t>Conclusion</a:t>
            </a:r>
            <a:r>
              <a:rPr lang="en-US" sz="3200" dirty="0" smtClean="0"/>
              <a:t>: 	Tell them what you told them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258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7526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/>
              <a:t>personal anecdote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/>
              <a:t>example-real or hypothetical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/>
              <a:t>question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/>
              <a:t>quotation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/>
              <a:t>shocking statistics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/>
              <a:t>striking image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304800" y="242047"/>
            <a:ext cx="8610600" cy="6311153"/>
            <a:chOff x="304800" y="242047"/>
            <a:chExt cx="8610600" cy="6311153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242047"/>
              <a:ext cx="861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Methods for Constructing an Introduction</a:t>
              </a:r>
              <a:endParaRPr lang="en-US" sz="3600" b="1" dirty="0"/>
            </a:p>
          </p:txBody>
        </p:sp>
        <p:pic>
          <p:nvPicPr>
            <p:cNvPr id="10243" name="Picture 3" descr="C:\Users\taus-hummel\AppData\Local\Microsoft\Windows\Temporary Internet Files\Content.IE5\ARE9EN3B\MC900282192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800600"/>
              <a:ext cx="3460177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226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731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/>
              <a:t>Look at the Model Argument Essay.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/>
              <a:t>Read the Introduction.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/>
              <a:t>After reading the introduction, do you know what the writer plans to  tell you in his argument essay?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/>
              <a:t>Share with a different partner and explain your position.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838200" y="89647"/>
            <a:ext cx="7543800" cy="6615953"/>
            <a:chOff x="838200" y="89647"/>
            <a:chExt cx="7543800" cy="6615953"/>
          </a:xfrm>
        </p:grpSpPr>
        <p:sp>
          <p:nvSpPr>
            <p:cNvPr id="5" name="TextBox 4"/>
            <p:cNvSpPr txBox="1"/>
            <p:nvPr/>
          </p:nvSpPr>
          <p:spPr>
            <a:xfrm>
              <a:off x="838200" y="89647"/>
              <a:ext cx="754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/>
                <a:t>Practice</a:t>
              </a:r>
              <a:endParaRPr lang="en-US" sz="4800" b="1" dirty="0"/>
            </a:p>
          </p:txBody>
        </p:sp>
        <p:pic>
          <p:nvPicPr>
            <p:cNvPr id="1026" name="Picture 2" descr="C:\Users\taus-hummel\AppData\Local\Microsoft\Windows\Temporary Internet Files\Content.IE5\0NNMWOT3\MP900448526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000727"/>
              <a:ext cx="1235994" cy="1704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051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52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What is a Thesis Statement?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3716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The MOST IMPORTANT SENTENCE in your paper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Lets the reader know the main idea of the paper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Answers the question: “What am I trying to prove?”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Not a factual statement, but a claim that has to be proven throughout the paper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342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6300" y="1524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Thesis Practice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371600"/>
            <a:ext cx="861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thesis statement is the most effective for an argument about the need for V-chips in television sets?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Parents, often too busy to watch television shows with their families, can monitor their children’s viewing habits with the aid of the V-chip.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To help parents monitor their children’s viewing habits, the V-chip should be a required feature for television sets sold in the U.S.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This paper will describe a V-chip and examine the uses of the V-chip in American-made television sets.</a:t>
            </a:r>
            <a:endParaRPr lang="en-US" dirty="0"/>
          </a:p>
        </p:txBody>
      </p:sp>
      <p:pic>
        <p:nvPicPr>
          <p:cNvPr id="6146" name="Picture 2" descr="C:\Users\taus-hummel\AppData\Local\Microsoft\Windows\Temporary Internet Files\Content.IE5\ARE9EN3B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38862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8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289991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ARGUMENTATIVE ESSAY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600200"/>
            <a:ext cx="7391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/>
              <a:t>The argumentative essay </a:t>
            </a:r>
          </a:p>
          <a:p>
            <a:pPr algn="ctr">
              <a:defRPr/>
            </a:pPr>
            <a:r>
              <a:rPr lang="en-US" sz="3600" dirty="0"/>
              <a:t>is a genre of writing that requires </a:t>
            </a:r>
            <a:r>
              <a:rPr lang="en-US" sz="3600" dirty="0" smtClean="0"/>
              <a:t>you</a:t>
            </a:r>
            <a:r>
              <a:rPr lang="en-US" sz="3600" dirty="0"/>
              <a:t> </a:t>
            </a:r>
            <a:r>
              <a:rPr lang="en-US" sz="3600" dirty="0" smtClean="0"/>
              <a:t>to: </a:t>
            </a:r>
            <a:endParaRPr lang="en-US" sz="3600" dirty="0"/>
          </a:p>
          <a:p>
            <a:pPr algn="ctr">
              <a:defRPr/>
            </a:pPr>
            <a:r>
              <a:rPr lang="en-US" sz="3600" u="sng" dirty="0" smtClean="0"/>
              <a:t>1. investigate </a:t>
            </a:r>
            <a:r>
              <a:rPr lang="en-US" sz="3600" u="sng" dirty="0"/>
              <a:t>a topic</a:t>
            </a:r>
            <a:r>
              <a:rPr lang="en-US" sz="3600" dirty="0"/>
              <a:t>; </a:t>
            </a:r>
            <a:endParaRPr lang="en-US" sz="3600" dirty="0" smtClean="0"/>
          </a:p>
          <a:p>
            <a:pPr algn="ctr">
              <a:defRPr/>
            </a:pPr>
            <a:r>
              <a:rPr lang="en-US" sz="3600" u="sng" dirty="0" smtClean="0"/>
              <a:t>2. collect</a:t>
            </a:r>
            <a:r>
              <a:rPr lang="en-US" sz="3600" u="sng" dirty="0"/>
              <a:t>, generate, and evaluate evidence; and </a:t>
            </a:r>
            <a:endParaRPr lang="en-US" sz="3600" u="sng" dirty="0" smtClean="0"/>
          </a:p>
          <a:p>
            <a:pPr algn="ctr">
              <a:defRPr/>
            </a:pPr>
            <a:r>
              <a:rPr lang="en-US" sz="3600" u="sng" dirty="0" smtClean="0"/>
              <a:t>3. establish </a:t>
            </a:r>
            <a:r>
              <a:rPr lang="en-US" sz="3600" u="sng" dirty="0"/>
              <a:t>a position on the topic in a concise manner.</a:t>
            </a:r>
          </a:p>
          <a:p>
            <a:endParaRPr lang="en-US" sz="3600" dirty="0"/>
          </a:p>
        </p:txBody>
      </p:sp>
      <p:pic>
        <p:nvPicPr>
          <p:cNvPr id="3076" name="Picture 4" descr="C:\Users\taus-hummel\AppData\Local\Microsoft\Windows\Temporary Internet Files\Content.IE5\MVYBJ89Y\MC9004343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14600"/>
            <a:ext cx="1892300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524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Practice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204475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Take your Model Argument Essay.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Close read the first paragraph.</a:t>
            </a:r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Identify and highlight the Thesis Statement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Does the thesis statement</a:t>
            </a:r>
          </a:p>
          <a:p>
            <a:r>
              <a:rPr lang="en-US" sz="2800" dirty="0" smtClean="0"/>
              <a:t>	- Let you </a:t>
            </a:r>
            <a:r>
              <a:rPr lang="en-US" sz="2800" dirty="0"/>
              <a:t>know the main idea of the </a:t>
            </a:r>
            <a:r>
              <a:rPr lang="en-US" sz="2800" dirty="0" smtClean="0"/>
              <a:t>paper?</a:t>
            </a:r>
            <a:endParaRPr lang="en-US" sz="2800" dirty="0"/>
          </a:p>
          <a:p>
            <a:r>
              <a:rPr lang="en-US" sz="2800" dirty="0" smtClean="0"/>
              <a:t>	- Answer </a:t>
            </a:r>
            <a:r>
              <a:rPr lang="en-US" sz="2800" dirty="0"/>
              <a:t>the question: “What am I trying to </a:t>
            </a:r>
            <a:r>
              <a:rPr lang="en-US" sz="2800" dirty="0" smtClean="0"/>
              <a:t>	   	prove</a:t>
            </a:r>
            <a:r>
              <a:rPr lang="en-US" sz="2800" dirty="0"/>
              <a:t>?”</a:t>
            </a:r>
          </a:p>
          <a:p>
            <a:r>
              <a:rPr lang="en-US" sz="2800" dirty="0" smtClean="0"/>
              <a:t>	- Is the thesis statement not </a:t>
            </a:r>
            <a:r>
              <a:rPr lang="en-US" sz="2800" dirty="0"/>
              <a:t>a factual statement, </a:t>
            </a:r>
            <a:r>
              <a:rPr lang="en-US" sz="2800" dirty="0" smtClean="0"/>
              <a:t>	but </a:t>
            </a:r>
            <a:r>
              <a:rPr lang="en-US" sz="2800" dirty="0"/>
              <a:t>a claim that has to be proven throughout the </a:t>
            </a:r>
            <a:r>
              <a:rPr lang="en-US" sz="2800" dirty="0" smtClean="0"/>
              <a:t>	paper?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Be prepared to share your answer with your partner or class.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915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Body paragraphs build upon the claims made in the introductory paragraph(s</a:t>
            </a:r>
            <a:r>
              <a:rPr lang="en-US" sz="3200" dirty="0" smtClean="0"/>
              <a:t>).</a:t>
            </a:r>
            <a:endParaRPr lang="en-US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Organize with the use of </a:t>
            </a:r>
            <a:r>
              <a:rPr lang="en-US" sz="3200" dirty="0" smtClean="0"/>
              <a:t>topic sentences </a:t>
            </a:r>
            <a:r>
              <a:rPr lang="en-US" sz="3200" dirty="0"/>
              <a:t>that illustrate the main idea of each paragraph.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Offering a brief explanation of the history or recent developments of topic within the early body paragraphs can help the audience to become familiarized with your topic and the complexity of the </a:t>
            </a:r>
            <a:r>
              <a:rPr lang="en-US" sz="3200" dirty="0" smtClean="0"/>
              <a:t>issue.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228598"/>
            <a:ext cx="8534400" cy="6650734"/>
            <a:chOff x="304800" y="228598"/>
            <a:chExt cx="8534400" cy="6650734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228598"/>
              <a:ext cx="853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Body Paragraphs and Topic Sentences</a:t>
              </a:r>
            </a:p>
          </p:txBody>
        </p:sp>
        <p:pic>
          <p:nvPicPr>
            <p:cNvPr id="11266" name="Picture 2" descr="C:\Users\taus-hummel\AppData\Local\Microsoft\Windows\Temporary Internet Files\Content.IE5\MVYBJ89Y\MC900057385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5522098"/>
              <a:ext cx="1673200" cy="1357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119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7526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Paragraphs may be ordered in several ways, depending upon the topic and purpose of your argument: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3200" dirty="0" smtClean="0"/>
              <a:t>General </a:t>
            </a:r>
            <a:r>
              <a:rPr lang="en-US" sz="3200" dirty="0"/>
              <a:t>to specific information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3200" dirty="0" smtClean="0"/>
              <a:t>Most </a:t>
            </a:r>
            <a:r>
              <a:rPr lang="en-US" sz="3200" dirty="0"/>
              <a:t>important point to least important </a:t>
            </a:r>
            <a:r>
              <a:rPr lang="en-US" sz="3200" dirty="0" smtClean="0"/>
              <a:t>              	   point</a:t>
            </a:r>
            <a:endParaRPr lang="en-US" sz="3200" dirty="0"/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3200" dirty="0" smtClean="0"/>
              <a:t>Weakest </a:t>
            </a:r>
            <a:r>
              <a:rPr lang="en-US" sz="3200" dirty="0"/>
              <a:t>claim to strongest claim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268178"/>
            <a:ext cx="8191500" cy="6223274"/>
            <a:chOff x="228600" y="268178"/>
            <a:chExt cx="8191500" cy="6223274"/>
          </a:xfrm>
        </p:grpSpPr>
        <p:sp>
          <p:nvSpPr>
            <p:cNvPr id="5" name="TextBox 4"/>
            <p:cNvSpPr txBox="1"/>
            <p:nvPr/>
          </p:nvSpPr>
          <p:spPr>
            <a:xfrm>
              <a:off x="723900" y="268178"/>
              <a:ext cx="7696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/>
                <a:t>Body Paragraphs</a:t>
              </a:r>
            </a:p>
          </p:txBody>
        </p:sp>
        <p:pic>
          <p:nvPicPr>
            <p:cNvPr id="12290" name="Picture 2" descr="C:\Users\taus-hummel\AppData\Local\Microsoft\Windows\Temporary Internet Files\Content.IE5\ARE9EN3B\MC90019818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876800"/>
              <a:ext cx="1515701" cy="1614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969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0" y="188259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Offering a Counterargument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Addressing the claims of the opposition is an important component in building a convincing argument.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It demonstrates your credibility as a </a:t>
            </a:r>
            <a:r>
              <a:rPr lang="en-US" sz="3200" dirty="0" smtClean="0"/>
              <a:t>writer – you have </a:t>
            </a:r>
            <a:r>
              <a:rPr lang="en-US" sz="3200" dirty="0"/>
              <a:t>researched multiple sides of the argument and have come to an informed decision.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It shows you have considered other points of </a:t>
            </a:r>
            <a:r>
              <a:rPr lang="en-US" sz="3200" dirty="0" smtClean="0"/>
              <a:t>view – that other </a:t>
            </a:r>
            <a:r>
              <a:rPr lang="en-US" sz="3200" dirty="0"/>
              <a:t>points of view are valid and reasonable.</a:t>
            </a:r>
          </a:p>
        </p:txBody>
      </p:sp>
    </p:spTree>
    <p:extLst>
      <p:ext uri="{BB962C8B-B14F-4D97-AF65-F5344CB8AC3E}">
        <p14:creationId xmlns:p14="http://schemas.microsoft.com/office/powerpoint/2010/main" val="15903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0659" y="22859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Effective Counterarguments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Consider your audience when you </a:t>
            </a:r>
            <a:r>
              <a:rPr lang="en-US" sz="3200" dirty="0" smtClean="0"/>
              <a:t>address the counterargument</a:t>
            </a:r>
            <a:r>
              <a:rPr lang="en-US" sz="3200" dirty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Conceding to some of your opposition’s concerns can demonstrate respect for their opinions.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Remain tactful yet firm.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Using </a:t>
            </a:r>
            <a:r>
              <a:rPr lang="en-US" sz="3200" dirty="0"/>
              <a:t>rude or deprecating language can </a:t>
            </a:r>
            <a:r>
              <a:rPr lang="en-US" sz="3200" dirty="0" smtClean="0"/>
              <a:t>   cause </a:t>
            </a:r>
            <a:r>
              <a:rPr lang="en-US" sz="3200" dirty="0"/>
              <a:t>your audience to reject your position </a:t>
            </a:r>
            <a:r>
              <a:rPr lang="en-US" sz="3200" dirty="0" smtClean="0"/>
              <a:t>   without </a:t>
            </a:r>
            <a:r>
              <a:rPr lang="en-US" sz="3200" dirty="0"/>
              <a:t>carefully considering your claims.</a:t>
            </a:r>
          </a:p>
        </p:txBody>
      </p:sp>
    </p:spTree>
    <p:extLst>
      <p:ext uri="{BB962C8B-B14F-4D97-AF65-F5344CB8AC3E}">
        <p14:creationId xmlns:p14="http://schemas.microsoft.com/office/powerpoint/2010/main" val="237277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537447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Counterarguments may be located at various locations within your body paragraphs.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You may choose </a:t>
            </a:r>
            <a:r>
              <a:rPr lang="en-US" sz="3200" dirty="0" smtClean="0"/>
              <a:t>to:</a:t>
            </a:r>
            <a:endParaRPr lang="en-US" sz="32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build </a:t>
            </a:r>
            <a:r>
              <a:rPr lang="en-US" sz="3200" dirty="0"/>
              <a:t>each of your main points as a </a:t>
            </a:r>
            <a:r>
              <a:rPr lang="en-US" sz="3200" dirty="0" smtClean="0"/>
              <a:t>			  contrast </a:t>
            </a:r>
            <a:r>
              <a:rPr lang="en-US" sz="3200" dirty="0"/>
              <a:t>to oppositional claims.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offer </a:t>
            </a:r>
            <a:r>
              <a:rPr lang="en-US" sz="3200" dirty="0"/>
              <a:t>a counterargument after you have </a:t>
            </a:r>
            <a:r>
              <a:rPr lang="en-US" sz="3200" dirty="0" smtClean="0"/>
              <a:t>		  articulated </a:t>
            </a:r>
            <a:r>
              <a:rPr lang="en-US" sz="3200" dirty="0"/>
              <a:t>your main claims.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1000" y="152400"/>
            <a:ext cx="8458200" cy="6566338"/>
            <a:chOff x="381000" y="152400"/>
            <a:chExt cx="8458200" cy="6566338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152400"/>
              <a:ext cx="845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/>
                <a:t>Placement of a </a:t>
              </a:r>
              <a:r>
                <a:rPr lang="en-US" sz="4400" b="1" dirty="0"/>
                <a:t>Counterargument</a:t>
              </a:r>
            </a:p>
          </p:txBody>
        </p:sp>
        <p:pic>
          <p:nvPicPr>
            <p:cNvPr id="13314" name="Picture 2" descr="C:\Users\taus-hummel\AppData\Local\Microsoft\Windows\Temporary Internet Files\Content.IE5\Z5QHYK08\MM900356747[1]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334000"/>
              <a:ext cx="2362200" cy="138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99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5573" y="15239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Organizing Ideas into an Outline</a:t>
            </a:r>
            <a:endParaRPr lang="en-US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6" y="1371600"/>
            <a:ext cx="8363914" cy="526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0391961">
            <a:off x="-94020" y="1401124"/>
            <a:ext cx="2770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oving beyond the 5-paragraph essay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4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00" y="1524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Research in Body Paragraphs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/>
              <a:t>Researched material can aid you in proving the claims of your argument and disproving oppositional claims.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/>
              <a:t>Be sure to use your research to support the claims made in your topic </a:t>
            </a:r>
            <a:r>
              <a:rPr lang="en-US" sz="3600" dirty="0" smtClean="0"/>
              <a:t>sentences – make your </a:t>
            </a:r>
            <a:r>
              <a:rPr lang="en-US" sz="3600" dirty="0"/>
              <a:t>research work to prove your argument.</a:t>
            </a:r>
          </a:p>
        </p:txBody>
      </p:sp>
    </p:spTree>
    <p:extLst>
      <p:ext uri="{BB962C8B-B14F-4D97-AF65-F5344CB8AC3E}">
        <p14:creationId xmlns:p14="http://schemas.microsoft.com/office/powerpoint/2010/main" val="10549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3082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Conclusion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Your conclusion should reemphasize the main points made in your paper.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You may choose to reiterate a call to action or speculate on the future of your topic, when appropriate.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Avoid raising new claims in your conclusion.</a:t>
            </a:r>
          </a:p>
          <a:p>
            <a:r>
              <a:rPr lang="en-US" sz="2800" dirty="0" smtClean="0"/>
              <a:t>	</a:t>
            </a:r>
            <a:r>
              <a:rPr lang="en-US" sz="2800" b="1" dirty="0" smtClean="0"/>
              <a:t>Introduction</a:t>
            </a:r>
            <a:r>
              <a:rPr lang="en-US" sz="2800" dirty="0"/>
              <a:t>: Tell them what you’re going to tell </a:t>
            </a:r>
            <a:r>
              <a:rPr lang="en-US" sz="2800" dirty="0" smtClean="0"/>
              <a:t>				    them</a:t>
            </a:r>
            <a:endParaRPr lang="en-US" sz="2800" dirty="0"/>
          </a:p>
          <a:p>
            <a:r>
              <a:rPr lang="en-US" sz="2800" dirty="0" smtClean="0"/>
              <a:t>	</a:t>
            </a:r>
            <a:r>
              <a:rPr lang="en-US" sz="2800" b="1" dirty="0" smtClean="0"/>
              <a:t>Body</a:t>
            </a:r>
            <a:r>
              <a:rPr lang="en-US" sz="2800" dirty="0"/>
              <a:t>: </a:t>
            </a:r>
            <a:r>
              <a:rPr lang="en-US" sz="2800" dirty="0" smtClean="0"/>
              <a:t>             Tell </a:t>
            </a:r>
            <a:r>
              <a:rPr lang="en-US" sz="2800" dirty="0"/>
              <a:t>them</a:t>
            </a:r>
          </a:p>
          <a:p>
            <a:r>
              <a:rPr lang="en-US" sz="2800" dirty="0" smtClean="0"/>
              <a:t>	</a:t>
            </a:r>
            <a:r>
              <a:rPr lang="en-US" sz="2800" b="1" dirty="0" smtClean="0"/>
              <a:t>Conclusion</a:t>
            </a:r>
            <a:r>
              <a:rPr lang="en-US" sz="2800" dirty="0"/>
              <a:t>: </a:t>
            </a:r>
            <a:r>
              <a:rPr lang="en-US" sz="2800" dirty="0" smtClean="0"/>
              <a:t>   Tell </a:t>
            </a:r>
            <a:r>
              <a:rPr lang="en-US" sz="2800" dirty="0"/>
              <a:t>them what you told them</a:t>
            </a:r>
          </a:p>
        </p:txBody>
      </p:sp>
    </p:spTree>
    <p:extLst>
      <p:ext uri="{BB962C8B-B14F-4D97-AF65-F5344CB8AC3E}">
        <p14:creationId xmlns:p14="http://schemas.microsoft.com/office/powerpoint/2010/main" val="76160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762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Recap: Organizing Your Argument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7432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1295400"/>
            <a:ext cx="57687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Title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Introduction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600" dirty="0" smtClean="0"/>
              <a:t>Thesis statement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Body Paragraphs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600" dirty="0" smtClean="0"/>
              <a:t>Constructing Topic Sentences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600" dirty="0" smtClean="0"/>
              <a:t>Building Main Points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600" dirty="0" smtClean="0"/>
              <a:t>Countering the Opposition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Conclusion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76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Everyday Life Example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31141" y="1295398"/>
            <a:ext cx="64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we argue:</a:t>
            </a:r>
          </a:p>
          <a:p>
            <a:r>
              <a:rPr lang="en-US" sz="2800" dirty="0" smtClean="0"/>
              <a:t>Bob: That was a lame movie!</a:t>
            </a:r>
          </a:p>
          <a:p>
            <a:r>
              <a:rPr lang="en-US" sz="2800" dirty="0" smtClean="0"/>
              <a:t>Suzy: Why?</a:t>
            </a:r>
          </a:p>
          <a:p>
            <a:r>
              <a:rPr lang="en-US" sz="2800" dirty="0" smtClean="0"/>
              <a:t>Bob: The special effects were bad. The 	monsters were obviously fake.</a:t>
            </a:r>
          </a:p>
          <a:p>
            <a:r>
              <a:rPr lang="en-US" sz="2800" dirty="0" smtClean="0"/>
              <a:t>Suzy: I thought the movie was good 	because the acting was believable.</a:t>
            </a:r>
          </a:p>
          <a:p>
            <a:r>
              <a:rPr lang="en-US" sz="2800" dirty="0" smtClean="0"/>
              <a:t>Bob’s </a:t>
            </a:r>
            <a:r>
              <a:rPr lang="en-US" sz="2800" u="sng" dirty="0" smtClean="0"/>
              <a:t>bad</a:t>
            </a:r>
            <a:r>
              <a:rPr lang="en-US" sz="2800" dirty="0" smtClean="0"/>
              <a:t> response: You are an idiot.</a:t>
            </a:r>
          </a:p>
          <a:p>
            <a:r>
              <a:rPr lang="en-US" sz="2800" dirty="0" smtClean="0"/>
              <a:t>Bob’s </a:t>
            </a:r>
            <a:r>
              <a:rPr lang="en-US" sz="2800" u="sng" dirty="0" smtClean="0"/>
              <a:t>good</a:t>
            </a:r>
            <a:r>
              <a:rPr lang="en-US" sz="2800" dirty="0" smtClean="0"/>
              <a:t> response: Yes the acting was 	good but the horrible special effects 	were too distracting and caused 	some awkward moments</a:t>
            </a:r>
            <a:r>
              <a:rPr lang="en-US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864659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Claim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716306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Evidence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49696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Counterclaim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259" y="476697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Refutation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338" name="Picture 2" descr="C:\Users\taus-hummel\AppData\Local\Microsoft\Windows\Temporary Internet Files\Content.IE5\0NNMWOT3\MC9002959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5" y="5486400"/>
            <a:ext cx="1548767" cy="127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36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2859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Key Terms to Learn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9065" y="1225689"/>
            <a:ext cx="45339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 </a:t>
            </a:r>
            <a:r>
              <a:rPr lang="en-US" sz="2200" dirty="0"/>
              <a:t>a person who disagrees with something and speaks against it</a:t>
            </a:r>
          </a:p>
          <a:p>
            <a:r>
              <a:rPr lang="en-US" sz="2200" dirty="0"/>
              <a:t>2. the act or process of forming reasons, drawing conclusions, and applying them to a case in discussion</a:t>
            </a:r>
          </a:p>
          <a:p>
            <a:r>
              <a:rPr lang="en-US" sz="2200" dirty="0"/>
              <a:t>3. point or statement that supports one’s ideas and/or thesis</a:t>
            </a:r>
          </a:p>
          <a:p>
            <a:r>
              <a:rPr lang="en-US" sz="2200" dirty="0"/>
              <a:t>4. point or statement in opposition to the argument being made in a written document or speech</a:t>
            </a:r>
          </a:p>
          <a:p>
            <a:r>
              <a:rPr lang="en-US" sz="2200" dirty="0"/>
              <a:t>5. the process of discrediting the arguments that oppose your thesis statement</a:t>
            </a:r>
          </a:p>
          <a:p>
            <a:r>
              <a:rPr lang="en-US" sz="2200" dirty="0"/>
              <a:t>6. someone who argues in favor of something; advocate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371600"/>
            <a:ext cx="39624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Argumentation </a:t>
            </a:r>
            <a:r>
              <a:rPr lang="en-US" sz="2300" dirty="0" smtClean="0"/>
              <a:t>___</a:t>
            </a:r>
          </a:p>
          <a:p>
            <a:endParaRPr lang="en-US" sz="1600" b="1" dirty="0" smtClean="0"/>
          </a:p>
          <a:p>
            <a:endParaRPr lang="en-US" sz="2300" dirty="0"/>
          </a:p>
          <a:p>
            <a:r>
              <a:rPr lang="en-US" sz="2300" dirty="0"/>
              <a:t>Refutation </a:t>
            </a:r>
            <a:r>
              <a:rPr lang="en-US" sz="2300" dirty="0" smtClean="0"/>
              <a:t>_____</a:t>
            </a:r>
          </a:p>
          <a:p>
            <a:endParaRPr lang="en-US" sz="1600" dirty="0"/>
          </a:p>
          <a:p>
            <a:endParaRPr lang="en-US" sz="2300" dirty="0" smtClean="0"/>
          </a:p>
          <a:p>
            <a:r>
              <a:rPr lang="en-US" sz="2300" dirty="0" smtClean="0"/>
              <a:t>Proponent </a:t>
            </a:r>
            <a:r>
              <a:rPr lang="en-US" sz="2300" dirty="0"/>
              <a:t>_____</a:t>
            </a:r>
          </a:p>
          <a:p>
            <a:endParaRPr lang="en-US" sz="2300" dirty="0"/>
          </a:p>
          <a:p>
            <a:endParaRPr lang="en-US" sz="1600" dirty="0" smtClean="0"/>
          </a:p>
          <a:p>
            <a:r>
              <a:rPr lang="en-US" sz="2300" dirty="0"/>
              <a:t>Opponent _____</a:t>
            </a:r>
          </a:p>
          <a:p>
            <a:endParaRPr lang="en-US" sz="1600" dirty="0" smtClean="0"/>
          </a:p>
          <a:p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>Counter Argument (CON) </a:t>
            </a:r>
            <a:r>
              <a:rPr lang="en-US" sz="2300" dirty="0" smtClean="0"/>
              <a:t>____</a:t>
            </a:r>
          </a:p>
          <a:p>
            <a:endParaRPr lang="en-US" sz="1600" dirty="0" smtClean="0"/>
          </a:p>
          <a:p>
            <a:endParaRPr lang="en-US" sz="2300" dirty="0"/>
          </a:p>
          <a:p>
            <a:r>
              <a:rPr lang="en-US" sz="2300" dirty="0"/>
              <a:t>Pro Argument (PRO) _____</a:t>
            </a:r>
          </a:p>
          <a:p>
            <a:endParaRPr lang="en-US" sz="23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20153" y="1358169"/>
            <a:ext cx="64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65178" y="5961565"/>
            <a:ext cx="64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98488" y="3183228"/>
            <a:ext cx="64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61999" y="2286000"/>
            <a:ext cx="64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72869" y="5105400"/>
            <a:ext cx="64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12566" y="4080456"/>
            <a:ext cx="64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763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3900" y="152399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Practice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423319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/>
              <a:t>Close Read the Model Argument Essay. While marking the text, specifically highlight the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3200" dirty="0" smtClean="0"/>
              <a:t>Claim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3200" dirty="0" smtClean="0"/>
              <a:t>Counterarguments/Counterclaims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3200" dirty="0" smtClean="0"/>
              <a:t>Refutation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Does the conclusion meet the requirements? What changes, if any, would you make?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55553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2004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Check </a:t>
            </a:r>
            <a:r>
              <a:rPr lang="en-US" sz="2800" b="1" dirty="0" smtClean="0"/>
              <a:t>the web </a:t>
            </a:r>
            <a:r>
              <a:rPr lang="en-US" sz="2800" b="1" dirty="0"/>
              <a:t>site: </a:t>
            </a:r>
            <a:r>
              <a:rPr lang="en-US" sz="2800" b="1" dirty="0" smtClean="0"/>
              <a:t>http://owl.english.purdue.edu</a:t>
            </a:r>
          </a:p>
          <a:p>
            <a:r>
              <a:rPr lang="en-US" sz="2800" b="1" dirty="0" smtClean="0"/>
              <a:t>for further info.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997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" y="-76200"/>
            <a:ext cx="8138770" cy="3970823"/>
            <a:chOff x="533400" y="-76200"/>
            <a:chExt cx="8138770" cy="3970823"/>
          </a:xfrm>
        </p:grpSpPr>
        <p:pic>
          <p:nvPicPr>
            <p:cNvPr id="4098" name="Picture 2" descr="C:\Users\taus-hummel\AppData\Local\Microsoft\Windows\Temporary Internet Files\Content.IE5\ARE9EN3B\MC90030434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2774483"/>
              <a:ext cx="1814170" cy="1120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33400" y="-76200"/>
              <a:ext cx="7772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PERSUASION  versus ARGUMENTATION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en-US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4800" y="1447800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Persuasion</a:t>
            </a:r>
            <a:r>
              <a:rPr lang="en-US" sz="3600" dirty="0" smtClean="0"/>
              <a:t>: The action or fact of persuading someone or of being persuaded to do or believe something.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b="1" dirty="0" smtClean="0"/>
              <a:t>Argumentation</a:t>
            </a:r>
            <a:r>
              <a:rPr lang="en-US" sz="3600" dirty="0" smtClean="0"/>
              <a:t>: The process of </a:t>
            </a:r>
            <a:r>
              <a:rPr lang="en-US" sz="3600" b="1" dirty="0" smtClean="0"/>
              <a:t>establishing </a:t>
            </a:r>
            <a:r>
              <a:rPr lang="en-US" sz="3600" dirty="0" smtClean="0"/>
              <a:t>a claim and then </a:t>
            </a:r>
            <a:r>
              <a:rPr lang="en-US" sz="3600" b="1" dirty="0" smtClean="0"/>
              <a:t>proving</a:t>
            </a:r>
            <a:r>
              <a:rPr lang="en-US" sz="3600" dirty="0" smtClean="0"/>
              <a:t> it with the use of logical reasoning, examples, and </a:t>
            </a:r>
            <a:r>
              <a:rPr lang="en-US" sz="3600" u="sng" dirty="0" smtClean="0"/>
              <a:t>research</a:t>
            </a:r>
            <a:r>
              <a:rPr lang="en-US" sz="3600" dirty="0" smtClean="0"/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D96-B5CB-4806-B1B3-0A410DCCC141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-896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Difference between </a:t>
            </a:r>
          </a:p>
          <a:p>
            <a:pPr algn="ctr"/>
            <a:r>
              <a:rPr lang="en-US" sz="3600" b="1" dirty="0" smtClean="0"/>
              <a:t>Persuasive and Argumentative Essay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371600"/>
            <a:ext cx="4419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persuasive essay</a:t>
            </a:r>
          </a:p>
          <a:p>
            <a:endParaRPr lang="en-US" sz="32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May make a claim based on opinion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May not take opposing ideas into account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Persuades by appealing to the audience’s emotion or by relying on the character or credentials of the writer</a:t>
            </a: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Emotion-based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371600"/>
            <a:ext cx="4343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 argumentative essay</a:t>
            </a:r>
          </a:p>
          <a:p>
            <a:endParaRPr lang="en-US" sz="32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Makes claims based on factual evidence (research)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Makes counterclaims – the  author takes opposing views into account.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Neutralizes or “defeats” serious opposing ideas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Convinces audience through the merit and rationality of the claim and proofs offered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Logic-based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6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52400"/>
            <a:ext cx="8408637" cy="6483034"/>
            <a:chOff x="571500" y="152400"/>
            <a:chExt cx="8408637" cy="6483034"/>
          </a:xfrm>
        </p:grpSpPr>
        <p:sp>
          <p:nvSpPr>
            <p:cNvPr id="6" name="TextBox 5"/>
            <p:cNvSpPr txBox="1"/>
            <p:nvPr/>
          </p:nvSpPr>
          <p:spPr>
            <a:xfrm>
              <a:off x="571500" y="152400"/>
              <a:ext cx="7848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Elements of Argumentation</a:t>
              </a:r>
              <a:endParaRPr lang="en-US" sz="4000" b="1" dirty="0"/>
            </a:p>
          </p:txBody>
        </p:sp>
        <p:pic>
          <p:nvPicPr>
            <p:cNvPr id="5122" name="Picture 2" descr="C:\Users\taus-hummel\AppData\Local\Microsoft\Windows\Temporary Internet Files\Content.IE5\0NNMWOT3\MC900127682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262" y="4679453"/>
              <a:ext cx="1424875" cy="1955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1447800"/>
            <a:ext cx="7315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Argument/Claim </a:t>
            </a:r>
          </a:p>
          <a:p>
            <a:endParaRPr lang="en-US" sz="2800" b="1" dirty="0"/>
          </a:p>
          <a:p>
            <a:r>
              <a:rPr lang="en-US" sz="3600" dirty="0" smtClean="0"/>
              <a:t>An </a:t>
            </a:r>
            <a:r>
              <a:rPr lang="en-US" sz="3600" b="1" dirty="0" smtClean="0"/>
              <a:t>argument</a:t>
            </a:r>
            <a:r>
              <a:rPr lang="en-US" sz="3600" dirty="0" smtClean="0"/>
              <a:t> states a </a:t>
            </a:r>
            <a:r>
              <a:rPr lang="en-US" sz="3600" b="1" dirty="0" smtClean="0"/>
              <a:t>claim</a:t>
            </a:r>
            <a:r>
              <a:rPr lang="en-US" sz="3600" dirty="0" smtClean="0"/>
              <a:t> and supports it with reasons and evidence from sources.</a:t>
            </a:r>
          </a:p>
          <a:p>
            <a:endParaRPr lang="en-US" sz="3600" dirty="0"/>
          </a:p>
          <a:p>
            <a:r>
              <a:rPr lang="en-US" sz="3600" dirty="0" smtClean="0"/>
              <a:t>Arguing your side makes you the </a:t>
            </a:r>
            <a:r>
              <a:rPr lang="en-US" sz="3600" b="1" dirty="0" smtClean="0"/>
              <a:t>proponent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82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3716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Counterargument/Counterclaim</a:t>
            </a:r>
          </a:p>
          <a:p>
            <a:pPr algn="ctr"/>
            <a:endParaRPr lang="en-US" sz="3200" b="1" dirty="0" smtClean="0"/>
          </a:p>
          <a:p>
            <a:r>
              <a:rPr lang="en-US" sz="3200" dirty="0" smtClean="0"/>
              <a:t>An </a:t>
            </a:r>
            <a:r>
              <a:rPr lang="en-US" sz="3200" dirty="0"/>
              <a:t>argument </a:t>
            </a:r>
            <a:r>
              <a:rPr lang="en-US" sz="3200" dirty="0" smtClean="0"/>
              <a:t>that stands </a:t>
            </a:r>
            <a:r>
              <a:rPr lang="en-US" sz="3200" dirty="0"/>
              <a:t>in opposition to </a:t>
            </a:r>
            <a:r>
              <a:rPr lang="en-US" sz="3200" dirty="0" smtClean="0"/>
              <a:t>your argument/claim. The </a:t>
            </a:r>
            <a:r>
              <a:rPr lang="en-US" sz="3200" dirty="0"/>
              <a:t>counterargument is your </a:t>
            </a:r>
            <a:r>
              <a:rPr lang="en-US" sz="3200" b="1" dirty="0" smtClean="0"/>
              <a:t>opponent’s</a:t>
            </a:r>
            <a:r>
              <a:rPr lang="en-US" sz="3200" dirty="0" smtClean="0"/>
              <a:t> </a:t>
            </a:r>
            <a:r>
              <a:rPr lang="en-US" sz="3200" dirty="0"/>
              <a:t>(the other side’s) argument that </a:t>
            </a:r>
            <a:r>
              <a:rPr lang="en-US" sz="3200" dirty="0" smtClean="0"/>
              <a:t>tries to explains </a:t>
            </a:r>
            <a:r>
              <a:rPr lang="en-US" sz="3200" dirty="0"/>
              <a:t>why you are wrong.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90600" y="152400"/>
            <a:ext cx="7996518" cy="6719047"/>
            <a:chOff x="990600" y="152400"/>
            <a:chExt cx="7996518" cy="6719047"/>
          </a:xfrm>
        </p:grpSpPr>
        <p:sp>
          <p:nvSpPr>
            <p:cNvPr id="5" name="TextBox 4"/>
            <p:cNvSpPr txBox="1"/>
            <p:nvPr/>
          </p:nvSpPr>
          <p:spPr>
            <a:xfrm>
              <a:off x="990600" y="152400"/>
              <a:ext cx="7086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Elements of Argumentation</a:t>
              </a:r>
              <a:endParaRPr lang="en-US" sz="4000" b="1" dirty="0"/>
            </a:p>
          </p:txBody>
        </p:sp>
        <p:pic>
          <p:nvPicPr>
            <p:cNvPr id="6146" name="Picture 2" descr="C:\Users\taus-hummel\AppData\Local\Microsoft\Windows\Temporary Internet Files\Content.IE5\MVYBJ89Y\MC900435270[1]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918" y="4846220"/>
              <a:ext cx="3505200" cy="2025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088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8305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Refutation </a:t>
            </a:r>
            <a:endParaRPr lang="en-US" sz="4000" b="1" dirty="0" smtClean="0"/>
          </a:p>
          <a:p>
            <a:endParaRPr lang="en-US" dirty="0" smtClean="0"/>
          </a:p>
          <a:p>
            <a:r>
              <a:rPr lang="en-US" sz="3600" dirty="0" smtClean="0"/>
              <a:t>Simply </a:t>
            </a:r>
            <a:r>
              <a:rPr lang="en-US" sz="3600" dirty="0"/>
              <a:t>disproving an opposing argument. It is an important </a:t>
            </a:r>
            <a:r>
              <a:rPr lang="en-US" sz="3600" dirty="0" smtClean="0"/>
              <a:t>skill </a:t>
            </a:r>
            <a:r>
              <a:rPr lang="en-US" sz="3600" dirty="0"/>
              <a:t>because </a:t>
            </a:r>
            <a:r>
              <a:rPr lang="en-US" sz="3600" dirty="0" smtClean="0"/>
              <a:t>it is how a writer successfully convinces the audience of the validity of his/her own argument.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647700" y="228599"/>
            <a:ext cx="8012206" cy="6482547"/>
            <a:chOff x="647700" y="228599"/>
            <a:chExt cx="8012206" cy="6482547"/>
          </a:xfrm>
        </p:grpSpPr>
        <p:sp>
          <p:nvSpPr>
            <p:cNvPr id="5" name="TextBox 4"/>
            <p:cNvSpPr txBox="1"/>
            <p:nvPr/>
          </p:nvSpPr>
          <p:spPr>
            <a:xfrm>
              <a:off x="647700" y="228599"/>
              <a:ext cx="7772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/>
                <a:t>Elements of Argumentation</a:t>
              </a:r>
              <a:endParaRPr lang="en-US" sz="4400" b="1" dirty="0"/>
            </a:p>
          </p:txBody>
        </p:sp>
        <p:pic>
          <p:nvPicPr>
            <p:cNvPr id="7170" name="Picture 2" descr="C:\Users\taus-hummel\AppData\Local\Microsoft\Windows\Temporary Internet Files\Content.IE5\ARE9EN3B\MC90036104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020" y="4897891"/>
              <a:ext cx="1827886" cy="1813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839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9282" y="15239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Rhetorical Triangle – remember me?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295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Don’t forget to incorporate elements of ethos, pathos, and logos.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92" y="1824247"/>
            <a:ext cx="6742015" cy="500682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359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CloudsII">
  <a:themeElements>
    <a:clrScheme name="">
      <a:dk1>
        <a:srgbClr val="000000"/>
      </a:dk1>
      <a:lt1>
        <a:srgbClr val="CCE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4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C Futura Casual"/>
        <a:ea typeface=""/>
        <a:cs typeface=""/>
      </a:majorFont>
      <a:minorFont>
        <a:latin typeface="CAC Futura Casu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CloudsII</Template>
  <TotalTime>1214</TotalTime>
  <Words>1149</Words>
  <Application>Microsoft Office PowerPoint</Application>
  <PresentationFormat>On-screen Show (4:3)</PresentationFormat>
  <Paragraphs>251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CloudsII</vt:lpstr>
      <vt:lpstr>Argumentative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Taus-Hummel, Anca</dc:creator>
  <cp:lastModifiedBy>Culver, Jennifer</cp:lastModifiedBy>
  <cp:revision>101</cp:revision>
  <cp:lastPrinted>2014-06-03T15:27:16Z</cp:lastPrinted>
  <dcterms:created xsi:type="dcterms:W3CDTF">2014-05-29T16:39:25Z</dcterms:created>
  <dcterms:modified xsi:type="dcterms:W3CDTF">2016-03-18T20:44:03Z</dcterms:modified>
</cp:coreProperties>
</file>