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56" r:id="rId2"/>
    <p:sldId id="257" r:id="rId3"/>
    <p:sldId id="258" r:id="rId4"/>
    <p:sldId id="259" r:id="rId5"/>
    <p:sldId id="279" r:id="rId6"/>
    <p:sldId id="261" r:id="rId7"/>
    <p:sldId id="262" r:id="rId8"/>
    <p:sldId id="263" r:id="rId9"/>
    <p:sldId id="273" r:id="rId10"/>
    <p:sldId id="274" r:id="rId11"/>
    <p:sldId id="265" r:id="rId12"/>
    <p:sldId id="277" r:id="rId13"/>
    <p:sldId id="267" r:id="rId14"/>
    <p:sldId id="268" r:id="rId15"/>
    <p:sldId id="275" r:id="rId16"/>
    <p:sldId id="276" r:id="rId17"/>
    <p:sldId id="269" r:id="rId18"/>
    <p:sldId id="270" r:id="rId19"/>
    <p:sldId id="271" r:id="rId20"/>
    <p:sldId id="278"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F2C164A-4899-46A7-A77F-0E4ADDAD96DE}" type="datetimeFigureOut">
              <a:rPr lang="en-US"/>
              <a:pPr>
                <a:defRPr/>
              </a:pPr>
              <a:t>8/28/2015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C20D4EA-DD1B-47DB-B164-67F84CD79FD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DD867EA-3D39-4317-B5BD-CB9B643A376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r>
              <a:rPr lang="en-US" smtClean="0"/>
              <a:t>This truly is a unique purpose because we have less than 2 years to prepare your child for middle school.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r>
              <a:rPr lang="en-US" smtClean="0"/>
              <a:t>CLAS Banner School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r>
              <a:rPr lang="en-US" dirty="0" smtClean="0"/>
              <a:t>. </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cstate="print"/>
          <a:srcRect/>
          <a:stretch>
            <a:fillRect/>
          </a:stretch>
        </p:blipFill>
        <p:spPr bwMode="ltGray">
          <a:xfrm>
            <a:off x="0" y="0"/>
            <a:ext cx="9144000" cy="6862763"/>
          </a:xfrm>
          <a:prstGeom prst="rect">
            <a:avLst/>
          </a:prstGeom>
          <a:noFill/>
          <a:ln w="9525">
            <a:noFill/>
            <a:miter lim="800000"/>
            <a:headEnd/>
            <a:tailEnd/>
          </a:ln>
        </p:spPr>
      </p:pic>
      <p:sp>
        <p:nvSpPr>
          <p:cNvPr id="21510"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en-US"/>
              <a:t>Click to edit Master subtitle style</a:t>
            </a:r>
          </a:p>
        </p:txBody>
      </p:sp>
      <p:sp>
        <p:nvSpPr>
          <p:cNvPr id="21511"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en-US"/>
              <a:t>Click to edit Master title style</a:t>
            </a:r>
          </a:p>
        </p:txBody>
      </p:sp>
      <p:sp>
        <p:nvSpPr>
          <p:cNvPr id="5" name="Rectangle 3"/>
          <p:cNvSpPr>
            <a:spLocks noGrp="1" noChangeArrowheads="1"/>
          </p:cNvSpPr>
          <p:nvPr>
            <p:ph type="dt" sz="half" idx="10"/>
          </p:nvPr>
        </p:nvSpPr>
        <p:spPr>
          <a:xfrm>
            <a:off x="304800" y="6248400"/>
            <a:ext cx="1905000" cy="457200"/>
          </a:xfrm>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endParaRPr lang="en-US"/>
          </a:p>
        </p:txBody>
      </p:sp>
      <p:sp>
        <p:nvSpPr>
          <p:cNvPr id="7" name="Rectangle 5"/>
          <p:cNvSpPr>
            <a:spLocks noGrp="1" noChangeArrowheads="1"/>
          </p:cNvSpPr>
          <p:nvPr>
            <p:ph type="sldNum" sz="quarter" idx="12"/>
          </p:nvPr>
        </p:nvSpPr>
        <p:spPr>
          <a:xfrm>
            <a:off x="7010400" y="6248400"/>
            <a:ext cx="1905000" cy="457200"/>
          </a:xfrm>
        </p:spPr>
        <p:txBody>
          <a:bodyPr/>
          <a:lstStyle>
            <a:lvl1pPr>
              <a:defRPr/>
            </a:lvl1pPr>
          </a:lstStyle>
          <a:p>
            <a:pPr>
              <a:defRPr/>
            </a:pPr>
            <a:fld id="{71DA8299-412C-466D-B634-1EE663CA9169}" type="slidenum">
              <a:rPr lang="en-US"/>
              <a:pPr>
                <a:defRPr/>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6B707FF9-2A30-4615-B771-AA8F969CD04A}" type="slidenum">
              <a:rPr lang="en-US"/>
              <a:pPr>
                <a:defRPr/>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228600"/>
            <a:ext cx="1600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38400" y="228600"/>
            <a:ext cx="4648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19047883-7FB3-4EB3-925B-C5DC543B27A6}" type="slidenum">
              <a:rPr lang="en-US"/>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1511998A-CF81-4FDF-9B87-A713CD73C89F}" type="slidenum">
              <a:rPr lang="en-US"/>
              <a:pPr>
                <a:defRPr/>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F69A6D0-9BAF-4485-99E2-C34412CB8E2A}" type="slidenum">
              <a:rPr lang="en-US"/>
              <a:pPr>
                <a:defRPr/>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C1CD03EF-1C8B-4196-B72B-75A84FD1A012}" type="slidenum">
              <a:rPr lang="en-US"/>
              <a:pPr>
                <a:defRPr/>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9E961D61-EE51-4F5B-BE27-AE52B4703402}" type="slidenum">
              <a:rPr lang="en-US"/>
              <a:pPr>
                <a:defRPr/>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45A0B9E7-3D41-4503-B373-63F33DDA4025}" type="slidenum">
              <a:rPr lang="en-US"/>
              <a:pPr>
                <a:defRPr/>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51390CDA-69FD-443F-802A-19DADCD42C89}" type="slidenum">
              <a:rPr lang="en-US"/>
              <a:pPr>
                <a:defRPr/>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227ABCE1-1BFE-4312-9B38-CF0C160DA462}" type="slidenum">
              <a:rPr lang="en-US"/>
              <a:pPr>
                <a:defRPr/>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9525C55D-47C5-49DD-8681-F59B2DBE3741}"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2667000" cy="6858000"/>
            <a:chOff x="0" y="0"/>
            <a:chExt cx="1680" cy="4320"/>
          </a:xfrm>
        </p:grpSpPr>
        <p:sp>
          <p:nvSpPr>
            <p:cNvPr id="20483"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eaLnBrk="1" hangingPunct="1">
                <a:defRPr/>
              </a:pPr>
              <a:endParaRPr lang="en-US"/>
            </a:p>
          </p:txBody>
        </p:sp>
        <p:pic>
          <p:nvPicPr>
            <p:cNvPr id="1033" name="Picture 4" descr="slidemaster_med3"/>
            <p:cNvPicPr>
              <a:picLocks noChangeAspect="1" noChangeArrowheads="1"/>
            </p:cNvPicPr>
            <p:nvPr/>
          </p:nvPicPr>
          <p:blipFill>
            <a:blip r:embed="rId13" cstate="print"/>
            <a:srcRect/>
            <a:stretch>
              <a:fillRect/>
            </a:stretch>
          </p:blipFill>
          <p:spPr bwMode="ltGray">
            <a:xfrm>
              <a:off x="0" y="0"/>
              <a:ext cx="1348" cy="4320"/>
            </a:xfrm>
            <a:prstGeom prst="rect">
              <a:avLst/>
            </a:prstGeom>
            <a:noFill/>
            <a:ln w="9525">
              <a:noFill/>
              <a:miter lim="800000"/>
              <a:headEnd/>
              <a:tailEnd/>
            </a:ln>
          </p:spPr>
        </p:pic>
      </p:grpSp>
      <p:sp>
        <p:nvSpPr>
          <p:cNvPr id="20485"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486"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7"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C0C0C0"/>
                  </a:outerShdw>
                </a:effectLst>
              </a:defRPr>
            </a:lvl1pPr>
          </a:lstStyle>
          <a:p>
            <a:pPr>
              <a:defRPr/>
            </a:pPr>
            <a:endParaRPr lang="en-US"/>
          </a:p>
        </p:txBody>
      </p:sp>
      <p:sp>
        <p:nvSpPr>
          <p:cNvPr id="20488"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C0C0C0"/>
                  </a:outerShdw>
                </a:effectLst>
              </a:defRPr>
            </a:lvl1pPr>
          </a:lstStyle>
          <a:p>
            <a:pPr>
              <a:defRPr/>
            </a:pPr>
            <a:endParaRPr lang="en-US"/>
          </a:p>
        </p:txBody>
      </p:sp>
      <p:sp>
        <p:nvSpPr>
          <p:cNvPr id="20489"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defRPr>
            </a:lvl1pPr>
          </a:lstStyle>
          <a:p>
            <a:pPr>
              <a:defRPr/>
            </a:pPr>
            <a:fld id="{D924797C-CBFB-440A-A1E8-3E7306A97D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odcasts.shelbyed.k12.al.us/kethridg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leanvideosearch.com/media/action/yt/watch?v=ElVUqv0v1E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dirty="0" smtClean="0"/>
              <a:t>Welcome to Parent Night 2015-2016</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algn="ctr" eaLnBrk="1" hangingPunct="1">
              <a:defRPr/>
            </a:pPr>
            <a:r>
              <a:rPr lang="en-US" smtClean="0"/>
              <a:t>Anti-Harassment Form</a:t>
            </a:r>
          </a:p>
        </p:txBody>
      </p:sp>
      <p:sp>
        <p:nvSpPr>
          <p:cNvPr id="23555" name="Rectangle 3"/>
          <p:cNvSpPr>
            <a:spLocks noGrp="1" noChangeArrowheads="1"/>
          </p:cNvSpPr>
          <p:nvPr>
            <p:ph type="body" idx="4294967295"/>
          </p:nvPr>
        </p:nvSpPr>
        <p:spPr/>
        <p:txBody>
          <a:bodyPr/>
          <a:lstStyle/>
          <a:p>
            <a:pPr>
              <a:lnSpc>
                <a:spcPct val="80000"/>
              </a:lnSpc>
              <a:defRPr/>
            </a:pPr>
            <a:r>
              <a:rPr lang="en-US" sz="2800" dirty="0" smtClean="0"/>
              <a:t>Step One:  Go to Shelby County Schools Website</a:t>
            </a:r>
          </a:p>
          <a:p>
            <a:pPr>
              <a:lnSpc>
                <a:spcPct val="80000"/>
              </a:lnSpc>
              <a:defRPr/>
            </a:pPr>
            <a:r>
              <a:rPr lang="en-US" sz="2800" dirty="0" smtClean="0"/>
              <a:t>Step Two:  At the top left corner of the screen there are two options that will link you to the form</a:t>
            </a:r>
          </a:p>
          <a:p>
            <a:pPr>
              <a:lnSpc>
                <a:spcPct val="80000"/>
              </a:lnSpc>
              <a:buFont typeface="Wingdings" pitchFamily="2" charset="2"/>
              <a:buNone/>
              <a:defRPr/>
            </a:pPr>
            <a:r>
              <a:rPr lang="en-US" sz="2800" dirty="0" smtClean="0"/>
              <a:t>1)    Click on Parent Links then under Assistance click on Bully/Harassment Reporting or</a:t>
            </a:r>
          </a:p>
          <a:p>
            <a:pPr>
              <a:lnSpc>
                <a:spcPct val="80000"/>
              </a:lnSpc>
              <a:buFont typeface="Wingdings" pitchFamily="2" charset="2"/>
              <a:buNone/>
              <a:defRPr/>
            </a:pPr>
            <a:r>
              <a:rPr lang="en-US" sz="2800" dirty="0" smtClean="0"/>
              <a:t>2)    Click on Student Links, scroll down to Safety and click on Bullying/Harassment Reporting</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defRPr/>
            </a:pPr>
            <a:r>
              <a:rPr lang="en-US" b="1" u="sng" smtClean="0"/>
              <a:t>Behavior Sheet &amp;  Graded Paper Packets</a:t>
            </a:r>
          </a:p>
        </p:txBody>
      </p:sp>
      <p:sp>
        <p:nvSpPr>
          <p:cNvPr id="12291" name="Rectangle 3"/>
          <p:cNvSpPr>
            <a:spLocks noGrp="1" noChangeArrowheads="1"/>
          </p:cNvSpPr>
          <p:nvPr>
            <p:ph type="body" idx="1"/>
          </p:nvPr>
        </p:nvSpPr>
        <p:spPr/>
        <p:txBody>
          <a:bodyPr/>
          <a:lstStyle/>
          <a:p>
            <a:pPr eaLnBrk="1" hangingPunct="1">
              <a:buFont typeface="Wingdings" pitchFamily="2" charset="2"/>
              <a:buNone/>
              <a:defRPr/>
            </a:pPr>
            <a:r>
              <a:rPr lang="en-US" dirty="0" smtClean="0"/>
              <a:t>Folders will be sent home every Monday to keep you informed of your child’s progress academically and behaviorally.  Please sign and return the folder </a:t>
            </a:r>
            <a:r>
              <a:rPr lang="en-US" b="1" dirty="0" smtClean="0"/>
              <a:t>WITH THE PAPERS</a:t>
            </a:r>
            <a:r>
              <a:rPr lang="en-US" dirty="0" smtClean="0"/>
              <a:t> by Wednesday. If you need verification of grades or current averages, please let us know. </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defRPr/>
            </a:pPr>
            <a:r>
              <a:rPr lang="en-US" b="1" u="sng" smtClean="0"/>
              <a:t>Birthdays</a:t>
            </a:r>
            <a:r>
              <a:rPr lang="en-US" smtClean="0"/>
              <a:t> </a:t>
            </a:r>
          </a:p>
        </p:txBody>
      </p:sp>
      <p:sp>
        <p:nvSpPr>
          <p:cNvPr id="13315" name="Rectangle 3"/>
          <p:cNvSpPr>
            <a:spLocks noGrp="1" noChangeArrowheads="1"/>
          </p:cNvSpPr>
          <p:nvPr>
            <p:ph type="body" idx="4294967295"/>
          </p:nvPr>
        </p:nvSpPr>
        <p:spPr>
          <a:xfrm>
            <a:off x="2286000" y="1143000"/>
            <a:ext cx="6553200" cy="5257800"/>
          </a:xfrm>
        </p:spPr>
        <p:txBody>
          <a:bodyPr/>
          <a:lstStyle/>
          <a:p>
            <a:pPr eaLnBrk="1" hangingPunct="1">
              <a:buFont typeface="Wingdings" pitchFamily="2" charset="2"/>
              <a:buNone/>
              <a:defRPr/>
            </a:pPr>
            <a:r>
              <a:rPr lang="en-US" sz="2800" dirty="0" smtClean="0"/>
              <a:t>We love to celebrate birthdays.  You are welcome to send a healthy snack to school to celebrate your child’s birthday.  The snack will be served at the end of lunch as a dessert. </a:t>
            </a:r>
          </a:p>
          <a:p>
            <a:pPr eaLnBrk="1" hangingPunct="1">
              <a:buFont typeface="Wingdings" pitchFamily="2" charset="2"/>
              <a:buNone/>
              <a:defRPr/>
            </a:pPr>
            <a:endParaRPr lang="en-US" sz="2800" dirty="0" smtClean="0"/>
          </a:p>
          <a:p>
            <a:pPr eaLnBrk="1" hangingPunct="1">
              <a:buFont typeface="Wingdings" pitchFamily="2" charset="2"/>
              <a:buNone/>
              <a:defRPr/>
            </a:pPr>
            <a:r>
              <a:rPr lang="en-US" sz="2800" dirty="0" smtClean="0"/>
              <a:t>Please mail birthday party invitations to students’ homes, unless everyone in the class is invited.</a:t>
            </a:r>
          </a:p>
          <a:p>
            <a:pPr eaLnBrk="1" hangingPunct="1">
              <a:buFont typeface="Wingdings" pitchFamily="2" charset="2"/>
              <a:buNone/>
              <a:defRPr/>
            </a:pPr>
            <a:endParaRPr lang="en-US" sz="1800" dirty="0" smtClean="0"/>
          </a:p>
          <a:p>
            <a:pPr eaLnBrk="1" hangingPunct="1">
              <a:buFont typeface="Wingdings" pitchFamily="2" charset="2"/>
              <a:buNone/>
              <a:defRPr/>
            </a:pPr>
            <a:r>
              <a:rPr lang="en-US" sz="2400" dirty="0" smtClean="0"/>
              <a:t>Please note that we do not allow floral deliveries, balloons, or limo rides.</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b="1" u="sng" smtClean="0"/>
              <a:t>Conferences</a:t>
            </a:r>
          </a:p>
        </p:txBody>
      </p:sp>
      <p:sp>
        <p:nvSpPr>
          <p:cNvPr id="14339"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800" dirty="0" smtClean="0"/>
              <a:t>We encourage parents to schedule conferences with us whenever they feel we need to discuss their child’s progress either academically or behaviorally. Please email or leave us a message with Julie Brane in the office at 682-5220, and we will contact you to set up a conference. Our conference time this year is 1:20 – 1:55 </a:t>
            </a:r>
            <a:r>
              <a:rPr lang="en-US" sz="2800" dirty="0" err="1" smtClean="0"/>
              <a:t>onTuesday</a:t>
            </a:r>
            <a:r>
              <a:rPr lang="en-US" sz="2800" dirty="0" smtClean="0"/>
              <a:t> and Wednesday.</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b="1" u="sng" smtClean="0"/>
              <a:t>Absences</a:t>
            </a:r>
          </a:p>
        </p:txBody>
      </p:sp>
      <p:sp>
        <p:nvSpPr>
          <p:cNvPr id="15363" name="Rectangle 3"/>
          <p:cNvSpPr>
            <a:spLocks noGrp="1" noChangeArrowheads="1"/>
          </p:cNvSpPr>
          <p:nvPr>
            <p:ph type="body" idx="1"/>
          </p:nvPr>
        </p:nvSpPr>
        <p:spPr>
          <a:xfrm>
            <a:off x="2438400" y="1600200"/>
            <a:ext cx="6400800" cy="5257800"/>
          </a:xfrm>
        </p:spPr>
        <p:txBody>
          <a:bodyPr/>
          <a:lstStyle/>
          <a:p>
            <a:pPr eaLnBrk="1" hangingPunct="1">
              <a:lnSpc>
                <a:spcPct val="90000"/>
              </a:lnSpc>
              <a:buFont typeface="Wingdings" pitchFamily="2" charset="2"/>
              <a:buNone/>
              <a:defRPr/>
            </a:pPr>
            <a:r>
              <a:rPr lang="en-US" sz="2400" smtClean="0"/>
              <a:t>Please send a written excuse of illness or verification of doctor/dentist visits for each absence. Please write your child’s full name on the excuse and sign with your full name. This helps the office tremendously. We must turn these in to the office so the absence can be counted as excused. It will be considered unexcused after THREE DAYS with no verification. Please refer to the Code of Conduct for specific details on make up work policies. Please give special attention to prior permission for family trips/travel and the emergency clause.</a:t>
            </a:r>
          </a:p>
          <a:p>
            <a:pPr eaLnBrk="1" hangingPunct="1">
              <a:lnSpc>
                <a:spcPct val="90000"/>
              </a:lnSpc>
              <a:buFont typeface="Wingdings" pitchFamily="2" charset="2"/>
              <a:buNone/>
              <a:defRPr/>
            </a:pPr>
            <a:r>
              <a:rPr lang="en-US" sz="2400" smtClean="0"/>
              <a:t>**Make sure to read the Attendance Policy!</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defRPr/>
            </a:pPr>
            <a:r>
              <a:rPr lang="en-US" b="1" u="sng" smtClean="0"/>
              <a:t>Absences</a:t>
            </a:r>
          </a:p>
        </p:txBody>
      </p:sp>
      <p:sp>
        <p:nvSpPr>
          <p:cNvPr id="15363" name="Rectangle 3"/>
          <p:cNvSpPr>
            <a:spLocks noGrp="1" noChangeArrowheads="1"/>
          </p:cNvSpPr>
          <p:nvPr>
            <p:ph type="body" idx="4294967295"/>
          </p:nvPr>
        </p:nvSpPr>
        <p:spPr>
          <a:xfrm>
            <a:off x="2438400" y="1600200"/>
            <a:ext cx="6400800" cy="5257800"/>
          </a:xfrm>
        </p:spPr>
        <p:txBody>
          <a:bodyPr/>
          <a:lstStyle/>
          <a:p>
            <a:pPr eaLnBrk="1" hangingPunct="1">
              <a:buFont typeface="Wingdings" pitchFamily="2" charset="2"/>
              <a:buNone/>
              <a:defRPr/>
            </a:pPr>
            <a:r>
              <a:rPr lang="en-US" dirty="0" smtClean="0"/>
              <a:t>For assignments that were due on the day on which the student was absent, provided that the due date was previously communicated prior to the students’ absence, the student should be prepared to turn in the assignment upon returning to school.  </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defRPr/>
            </a:pPr>
            <a:r>
              <a:rPr lang="en-US" b="1" u="sng" smtClean="0"/>
              <a:t>Cell Phone Use</a:t>
            </a:r>
          </a:p>
        </p:txBody>
      </p:sp>
      <p:sp>
        <p:nvSpPr>
          <p:cNvPr id="10243" name="Rectangle 3"/>
          <p:cNvSpPr>
            <a:spLocks noGrp="1" noChangeArrowheads="1"/>
          </p:cNvSpPr>
          <p:nvPr>
            <p:ph type="body" idx="4294967295"/>
          </p:nvPr>
        </p:nvSpPr>
        <p:spPr>
          <a:xfrm>
            <a:off x="2057400" y="1219200"/>
            <a:ext cx="7086600" cy="5638800"/>
          </a:xfrm>
        </p:spPr>
        <p:txBody>
          <a:bodyPr/>
          <a:lstStyle/>
          <a:p>
            <a:pPr eaLnBrk="1" hangingPunct="1">
              <a:lnSpc>
                <a:spcPct val="80000"/>
              </a:lnSpc>
              <a:buFont typeface="Wingdings" pitchFamily="2" charset="2"/>
              <a:buNone/>
              <a:defRPr/>
            </a:pPr>
            <a:r>
              <a:rPr lang="en-US" sz="2400" dirty="0" smtClean="0"/>
              <a:t>Cell phones brought to school must be stored in a backpack.  Cell phones cannot be audible or visible during the school day.  Please do not turn your child’s cell phone on and place it in the backpack before school.  The phone may be turned on when the child gets off the bus in the afternoon.  The school is not responsible for attempting to recover lost or stolen cell phones.</a:t>
            </a:r>
            <a:endParaRPr lang="en-US" sz="2400" dirty="0" smtClean="0">
              <a:solidFill>
                <a:schemeClr val="hlink"/>
              </a:solidFill>
            </a:endParaRPr>
          </a:p>
          <a:p>
            <a:pPr eaLnBrk="1" hangingPunct="1">
              <a:lnSpc>
                <a:spcPct val="80000"/>
              </a:lnSpc>
              <a:buFont typeface="Wingdings" pitchFamily="2" charset="2"/>
              <a:buNone/>
              <a:defRPr/>
            </a:pPr>
            <a:endParaRPr lang="en-US" sz="2400" dirty="0" smtClean="0">
              <a:solidFill>
                <a:schemeClr val="hlink"/>
              </a:solidFill>
            </a:endParaRPr>
          </a:p>
          <a:p>
            <a:pPr eaLnBrk="1" hangingPunct="1">
              <a:lnSpc>
                <a:spcPct val="80000"/>
              </a:lnSpc>
              <a:buFont typeface="Wingdings" pitchFamily="2" charset="2"/>
              <a:buNone/>
              <a:defRPr/>
            </a:pPr>
            <a:r>
              <a:rPr lang="en-US" sz="2400" dirty="0" smtClean="0"/>
              <a:t>1</a:t>
            </a:r>
            <a:r>
              <a:rPr lang="en-US" sz="2400" baseline="30000" dirty="0" smtClean="0"/>
              <a:t>st</a:t>
            </a:r>
            <a:r>
              <a:rPr lang="en-US" sz="2400" dirty="0" smtClean="0"/>
              <a:t> Violation (Warning Given) Student will be given a warning and asked to turn their phone off.</a:t>
            </a:r>
          </a:p>
          <a:p>
            <a:pPr eaLnBrk="1" hangingPunct="1">
              <a:lnSpc>
                <a:spcPct val="80000"/>
              </a:lnSpc>
              <a:buFont typeface="Wingdings" pitchFamily="2" charset="2"/>
              <a:buNone/>
              <a:defRPr/>
            </a:pPr>
            <a:r>
              <a:rPr lang="en-US" sz="2400" dirty="0" smtClean="0"/>
              <a:t>2</a:t>
            </a:r>
            <a:r>
              <a:rPr lang="en-US" sz="2400" baseline="30000" dirty="0" smtClean="0"/>
              <a:t>nd</a:t>
            </a:r>
            <a:r>
              <a:rPr lang="en-US" sz="2400" dirty="0" smtClean="0"/>
              <a:t> Violation - Cell phone held in office for parent to pick up</a:t>
            </a:r>
          </a:p>
          <a:p>
            <a:pPr eaLnBrk="1" hangingPunct="1">
              <a:lnSpc>
                <a:spcPct val="80000"/>
              </a:lnSpc>
              <a:buFont typeface="Wingdings" pitchFamily="2" charset="2"/>
              <a:buNone/>
              <a:defRPr/>
            </a:pPr>
            <a:r>
              <a:rPr lang="en-US" sz="2400" dirty="0" smtClean="0"/>
              <a:t>3</a:t>
            </a:r>
            <a:r>
              <a:rPr lang="en-US" sz="2400" baseline="30000" dirty="0" smtClean="0"/>
              <a:t>rd</a:t>
            </a:r>
            <a:r>
              <a:rPr lang="en-US" sz="2400" dirty="0" smtClean="0"/>
              <a:t> Violation (In-School Detention) Student will not be allowed to bring cell phone to school for the remainder of the year.</a:t>
            </a:r>
          </a:p>
          <a:p>
            <a:pPr eaLnBrk="1" hangingPunct="1">
              <a:lnSpc>
                <a:spcPct val="80000"/>
              </a:lnSpc>
              <a:buFont typeface="Wingdings" pitchFamily="2" charset="2"/>
              <a:buNone/>
              <a:defRPr/>
            </a:pPr>
            <a:endParaRPr lang="en-US" sz="2400" dirty="0" smtClean="0"/>
          </a:p>
          <a:p>
            <a:pPr eaLnBrk="1" hangingPunct="1">
              <a:lnSpc>
                <a:spcPct val="80000"/>
              </a:lnSpc>
              <a:buFont typeface="Wingdings" pitchFamily="2" charset="2"/>
              <a:buNone/>
              <a:defRPr/>
            </a:pPr>
            <a:endParaRPr lang="en-US" sz="2400" dirty="0" smtClean="0"/>
          </a:p>
          <a:p>
            <a:pPr eaLnBrk="1" hangingPunct="1">
              <a:lnSpc>
                <a:spcPct val="80000"/>
              </a:lnSpc>
              <a:buFont typeface="Wingdings" pitchFamily="2" charset="2"/>
              <a:buNone/>
              <a:defRPr/>
            </a:pPr>
            <a:endParaRPr lang="en-US" sz="2400" dirty="0"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b="1" u="sng" smtClean="0"/>
              <a:t>Field Trips</a:t>
            </a:r>
          </a:p>
        </p:txBody>
      </p:sp>
      <p:sp>
        <p:nvSpPr>
          <p:cNvPr id="16387" name="Rectangle 3"/>
          <p:cNvSpPr>
            <a:spLocks noGrp="1" noChangeArrowheads="1"/>
          </p:cNvSpPr>
          <p:nvPr>
            <p:ph type="body" idx="1"/>
          </p:nvPr>
        </p:nvSpPr>
        <p:spPr/>
        <p:txBody>
          <a:bodyPr/>
          <a:lstStyle/>
          <a:p>
            <a:pPr lvl="0"/>
            <a:r>
              <a:rPr lang="en-US" dirty="0" smtClean="0"/>
              <a:t>Dates are Tuesday, April 12 or Tuesday, April 19 (will be grouped by class)</a:t>
            </a:r>
          </a:p>
          <a:p>
            <a:pPr lvl="0"/>
            <a:r>
              <a:rPr lang="en-US" u="sng" dirty="0" smtClean="0"/>
              <a:t>Estimated </a:t>
            </a:r>
            <a:r>
              <a:rPr lang="en-US" dirty="0" smtClean="0"/>
              <a:t>cost - $45 per student, $52 per chaperone</a:t>
            </a:r>
          </a:p>
          <a:p>
            <a:pPr lvl="0"/>
            <a:r>
              <a:rPr lang="en-US" dirty="0" smtClean="0"/>
              <a:t>5 chaperones per class</a:t>
            </a:r>
          </a:p>
          <a:p>
            <a:r>
              <a:rPr lang="en-US" dirty="0" smtClean="0"/>
              <a:t>A $25 deposit will be required by the end of Sept</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b="1" u="sng" smtClean="0"/>
              <a:t>Meal Charges</a:t>
            </a:r>
          </a:p>
        </p:txBody>
      </p:sp>
      <p:sp>
        <p:nvSpPr>
          <p:cNvPr id="17411"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2400" dirty="0" smtClean="0"/>
              <a:t>Please make sure your child has money for meals daily. Funds are not allotted for “charges”. Please remember to </a:t>
            </a:r>
            <a:r>
              <a:rPr lang="en-US" sz="2400" b="1" u="sng" dirty="0" smtClean="0"/>
              <a:t>WRITE YOUR CHILD’S NAME AND ACCOUNT NUMBER ON ALL CHECKS AND INCLUDE ALL MONEY IN AN ENVELOPE WITH THE CHILD’S NAME AND LUNCH NUMBER.</a:t>
            </a:r>
            <a:r>
              <a:rPr lang="en-US" sz="2400" dirty="0" smtClean="0"/>
              <a:t> You are invited to eat lunch with us any time during the school year. </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b="1" u="sng" smtClean="0"/>
              <a:t>Homework</a:t>
            </a:r>
          </a:p>
        </p:txBody>
      </p:sp>
      <p:sp>
        <p:nvSpPr>
          <p:cNvPr id="1843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400" dirty="0" smtClean="0"/>
              <a:t>We assign homework in order to reinforce concepts that are discussed and practiced in class. We also want students to practice responsibility and time management when working at home. We do not feel like we give a lot of homework; however, there may be nights in which it is heavier than others. Please know that if your child does not finish his/her class work, it is also included in their homework load. Therefore, homework will essentially be doubled. </a:t>
            </a:r>
          </a:p>
          <a:p>
            <a:pPr eaLnBrk="1" hangingPunct="1">
              <a:lnSpc>
                <a:spcPct val="80000"/>
              </a:lnSpc>
              <a:buNone/>
              <a:defRPr/>
            </a:pPr>
            <a:r>
              <a:rPr lang="en-US" sz="2400" dirty="0" smtClean="0"/>
              <a:t> </a:t>
            </a:r>
            <a:r>
              <a:rPr lang="en-US" sz="2400" dirty="0" smtClean="0">
                <a:hlinkClick r:id="rId3"/>
              </a:rPr>
              <a:t>http://podcasts.shelbyed.k12.al.us/kethridge/</a:t>
            </a:r>
            <a:endParaRPr lang="en-US" sz="2400" dirty="0" smtClean="0"/>
          </a:p>
          <a:p>
            <a:pPr eaLnBrk="1" hangingPunct="1">
              <a:lnSpc>
                <a:spcPct val="80000"/>
              </a:lnSpc>
              <a:buNone/>
              <a:defRPr/>
            </a:pPr>
            <a:endParaRPr lang="en-US" sz="2400" dirty="0"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b="1" u="sng" smtClean="0"/>
              <a:t>OMIS Mission Statement</a:t>
            </a:r>
            <a:r>
              <a:rPr lang="en-US" smtClean="0"/>
              <a:t> </a:t>
            </a:r>
          </a:p>
        </p:txBody>
      </p:sp>
      <p:sp>
        <p:nvSpPr>
          <p:cNvPr id="4099" name="Rectangle 3"/>
          <p:cNvSpPr>
            <a:spLocks noGrp="1" noChangeArrowheads="1"/>
          </p:cNvSpPr>
          <p:nvPr>
            <p:ph type="body" idx="1"/>
          </p:nvPr>
        </p:nvSpPr>
        <p:spPr/>
        <p:txBody>
          <a:bodyPr/>
          <a:lstStyle/>
          <a:p>
            <a:pPr eaLnBrk="1" hangingPunct="1">
              <a:buFont typeface="Wingdings" pitchFamily="2" charset="2"/>
              <a:buNone/>
              <a:defRPr/>
            </a:pPr>
            <a:r>
              <a:rPr lang="en-US" smtClean="0"/>
              <a:t>The mission of Oak Mountain Intermediate School is to transition fourth and fifth grade students from early childhood to early adolescence by promoting responsibility, independence, character development, and academic growth </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love parents who:</a:t>
            </a:r>
            <a:endParaRPr lang="en-US" dirty="0"/>
          </a:p>
        </p:txBody>
      </p:sp>
      <p:sp>
        <p:nvSpPr>
          <p:cNvPr id="3" name="Content Placeholder 2"/>
          <p:cNvSpPr>
            <a:spLocks noGrp="1"/>
          </p:cNvSpPr>
          <p:nvPr>
            <p:ph idx="1"/>
          </p:nvPr>
        </p:nvSpPr>
        <p:spPr/>
        <p:txBody>
          <a:bodyPr/>
          <a:lstStyle/>
          <a:p>
            <a:r>
              <a:rPr lang="en-US" dirty="0" smtClean="0"/>
              <a:t>Communicate</a:t>
            </a:r>
          </a:p>
          <a:p>
            <a:r>
              <a:rPr lang="en-US" dirty="0" smtClean="0"/>
              <a:t>Visit at lunch.</a:t>
            </a:r>
          </a:p>
          <a:p>
            <a:r>
              <a:rPr lang="en-US" dirty="0" smtClean="0"/>
              <a:t>Volunteer</a:t>
            </a:r>
          </a:p>
          <a:p>
            <a:r>
              <a:rPr lang="en-US" dirty="0" smtClean="0"/>
              <a:t>Encourage </a:t>
            </a:r>
            <a:r>
              <a:rPr lang="en-US" dirty="0" err="1" smtClean="0"/>
              <a:t>perserverence</a:t>
            </a:r>
            <a:r>
              <a:rPr lang="en-US" dirty="0" smtClean="0"/>
              <a:t> and a strong work ethic realizing that mistakes are a gateway to growth.</a:t>
            </a:r>
            <a:endParaRPr lang="en-US"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b="1" u="sng" smtClean="0"/>
              <a:t>Vision Statement</a:t>
            </a:r>
            <a:r>
              <a:rPr lang="en-US" smtClean="0"/>
              <a:t> </a:t>
            </a:r>
          </a:p>
        </p:txBody>
      </p:sp>
      <p:sp>
        <p:nvSpPr>
          <p:cNvPr id="5123" name="Rectangle 3"/>
          <p:cNvSpPr>
            <a:spLocks noGrp="1" noChangeArrowheads="1"/>
          </p:cNvSpPr>
          <p:nvPr>
            <p:ph type="body" idx="1"/>
          </p:nvPr>
        </p:nvSpPr>
        <p:spPr/>
        <p:txBody>
          <a:bodyPr/>
          <a:lstStyle/>
          <a:p>
            <a:pPr eaLnBrk="1" hangingPunct="1">
              <a:buFont typeface="Wingdings" pitchFamily="2" charset="2"/>
              <a:buNone/>
              <a:defRPr/>
            </a:pPr>
            <a:r>
              <a:rPr lang="en-US" smtClean="0"/>
              <a:t>The vision of Oak Mountain Intermediate School is to become an exemplary model amongst nationally recognized schools of excellence.</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DIVE Deeper at Oak Mountain Intermediate</a:t>
            </a:r>
            <a:br>
              <a:rPr lang="en-US" b="1" dirty="0" smtClean="0"/>
            </a:br>
            <a:r>
              <a:rPr lang="en-US" dirty="0" smtClean="0"/>
              <a:t/>
            </a:r>
            <a:br>
              <a:rPr lang="en-US" dirty="0" smtClean="0"/>
            </a:br>
            <a:r>
              <a:rPr lang="en-US" b="1" dirty="0" smtClean="0"/>
              <a:t>Discover</a:t>
            </a:r>
            <a:r>
              <a:rPr lang="en-US" dirty="0" smtClean="0"/>
              <a:t/>
            </a:r>
            <a:br>
              <a:rPr lang="en-US" dirty="0" smtClean="0"/>
            </a:br>
            <a:r>
              <a:rPr lang="en-US" b="1" dirty="0" smtClean="0"/>
              <a:t>Investigate</a:t>
            </a:r>
            <a:r>
              <a:rPr lang="en-US" dirty="0" smtClean="0"/>
              <a:t/>
            </a:r>
            <a:br>
              <a:rPr lang="en-US" dirty="0" smtClean="0"/>
            </a:br>
            <a:r>
              <a:rPr lang="en-US" b="1" dirty="0" smtClean="0"/>
              <a:t>Visualize</a:t>
            </a:r>
            <a:r>
              <a:rPr lang="en-US" dirty="0" smtClean="0"/>
              <a:t/>
            </a:r>
            <a:br>
              <a:rPr lang="en-US" dirty="0" smtClean="0"/>
            </a:br>
            <a:r>
              <a:rPr lang="en-US" b="1" dirty="0" smtClean="0"/>
              <a:t>Evaluate</a:t>
            </a:r>
            <a:r>
              <a:rPr lang="en-US" dirty="0" smtClean="0"/>
              <a:t/>
            </a:r>
            <a:br>
              <a:rPr lang="en-US" dirty="0" smtClean="0"/>
            </a:br>
            <a:endParaRPr lang="en-US" b="1" u="sng" dirty="0" smtClean="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Growth Mindset</a:t>
            </a:r>
            <a:br>
              <a:rPr lang="en-US" dirty="0" smtClean="0"/>
            </a:br>
            <a:r>
              <a:rPr lang="en-US" sz="800" dirty="0" smtClean="0">
                <a:hlinkClick r:id="rId2"/>
              </a:rPr>
              <a:t>http://www.cleanvideosearch.com/media/action/yt/watch?v=ElVUqv0v1EE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endParaRPr lang="en-US" dirty="0" smtClean="0">
              <a:hlinkClick r:id="rId2"/>
            </a:endParaRPr>
          </a:p>
          <a:p>
            <a:endParaRPr lang="en-US" dirty="0" smtClean="0">
              <a:hlinkClick r:id="rId2"/>
            </a:endParaRPr>
          </a:p>
          <a:p>
            <a:endParaRPr lang="en-US" dirty="0" smtClean="0">
              <a:hlinkClick r:id="rId2"/>
            </a:endParaRPr>
          </a:p>
          <a:p>
            <a:endParaRPr lang="en-US" dirty="0"/>
          </a:p>
        </p:txBody>
      </p:sp>
      <p:pic>
        <p:nvPicPr>
          <p:cNvPr id="6" name="Picture 2" descr="C:\Users\kethridge\Desktop\Pictures\failing-715x715.jpg"/>
          <p:cNvPicPr>
            <a:picLocks noChangeAspect="1" noChangeArrowheads="1"/>
          </p:cNvPicPr>
          <p:nvPr/>
        </p:nvPicPr>
        <p:blipFill>
          <a:blip r:embed="rId3" cstate="print"/>
          <a:srcRect/>
          <a:stretch>
            <a:fillRect/>
          </a:stretch>
        </p:blipFill>
        <p:spPr bwMode="auto">
          <a:xfrm>
            <a:off x="3390900" y="1600200"/>
            <a:ext cx="4076700" cy="4076700"/>
          </a:xfrm>
          <a:prstGeom prst="rect">
            <a:avLst/>
          </a:prstGeom>
          <a:noFill/>
          <a:ln w="9525">
            <a:noFill/>
            <a:miter lim="800000"/>
            <a:headEnd/>
            <a:tailEnd/>
          </a:ln>
          <a:effectLst/>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b="1" u="sng" smtClean="0"/>
              <a:t>Classroom Expectations</a:t>
            </a:r>
            <a:r>
              <a:rPr lang="en-US" smtClean="0"/>
              <a:t/>
            </a:r>
            <a:br>
              <a:rPr lang="en-US" smtClean="0"/>
            </a:br>
            <a:endParaRPr lang="en-US" smtClean="0"/>
          </a:p>
        </p:txBody>
      </p:sp>
      <p:sp>
        <p:nvSpPr>
          <p:cNvPr id="8195" name="Rectangle 3"/>
          <p:cNvSpPr>
            <a:spLocks noGrp="1" noChangeArrowheads="1"/>
          </p:cNvSpPr>
          <p:nvPr>
            <p:ph type="body" idx="1"/>
          </p:nvPr>
        </p:nvSpPr>
        <p:spPr>
          <a:xfrm>
            <a:off x="2438400" y="1371600"/>
            <a:ext cx="6400800" cy="5334000"/>
          </a:xfrm>
        </p:spPr>
        <p:txBody>
          <a:bodyPr/>
          <a:lstStyle/>
          <a:p>
            <a:pPr eaLnBrk="1" hangingPunct="1">
              <a:lnSpc>
                <a:spcPct val="80000"/>
              </a:lnSpc>
              <a:buFont typeface="Wingdings" pitchFamily="2" charset="2"/>
              <a:buNone/>
              <a:defRPr/>
            </a:pPr>
            <a:r>
              <a:rPr lang="en-US" sz="2000" dirty="0" smtClean="0"/>
              <a:t>The following is a list of the Classroom Expectations. We have already discussed these with the classes and they know our expectations and responsibilities in our classroom. We exercise courtesy and respect towards all students and expect the same from them. Your child should be able to explain this policy to you as well.</a:t>
            </a:r>
          </a:p>
          <a:p>
            <a:pPr eaLnBrk="1" hangingPunct="1">
              <a:lnSpc>
                <a:spcPct val="80000"/>
              </a:lnSpc>
              <a:buFont typeface="Wingdings" pitchFamily="2" charset="2"/>
              <a:buNone/>
              <a:defRPr/>
            </a:pPr>
            <a:endParaRPr lang="en-US" sz="2000" dirty="0" smtClean="0"/>
          </a:p>
          <a:p>
            <a:pPr lvl="1" eaLnBrk="1" hangingPunct="1">
              <a:lnSpc>
                <a:spcPct val="80000"/>
              </a:lnSpc>
              <a:defRPr/>
            </a:pPr>
            <a:r>
              <a:rPr lang="en-US" sz="2000" dirty="0" smtClean="0"/>
              <a:t>Follow all directions</a:t>
            </a:r>
          </a:p>
          <a:p>
            <a:pPr lvl="1" eaLnBrk="1" hangingPunct="1">
              <a:lnSpc>
                <a:spcPct val="80000"/>
              </a:lnSpc>
              <a:defRPr/>
            </a:pPr>
            <a:r>
              <a:rPr lang="en-US" sz="2000" dirty="0" smtClean="0"/>
              <a:t>Respect all property, teachers, students, and staff</a:t>
            </a:r>
          </a:p>
          <a:p>
            <a:pPr lvl="1" eaLnBrk="1" hangingPunct="1">
              <a:lnSpc>
                <a:spcPct val="80000"/>
              </a:lnSpc>
              <a:defRPr/>
            </a:pPr>
            <a:r>
              <a:rPr lang="en-US" sz="2000" dirty="0" smtClean="0"/>
              <a:t>Listen when the teacher or another student has the floor</a:t>
            </a:r>
          </a:p>
          <a:p>
            <a:pPr lvl="1" eaLnBrk="1" hangingPunct="1">
              <a:lnSpc>
                <a:spcPct val="80000"/>
              </a:lnSpc>
              <a:defRPr/>
            </a:pPr>
            <a:r>
              <a:rPr lang="en-US" sz="2000" dirty="0" smtClean="0"/>
              <a:t>Use the correct volume</a:t>
            </a:r>
          </a:p>
          <a:p>
            <a:pPr lvl="1" eaLnBrk="1" hangingPunct="1">
              <a:lnSpc>
                <a:spcPct val="80000"/>
              </a:lnSpc>
              <a:defRPr/>
            </a:pPr>
            <a:r>
              <a:rPr lang="en-US" sz="2000" dirty="0" smtClean="0"/>
              <a:t>Use self-control in the classroom, hallway, restroom, lunchroom, and outdoors</a:t>
            </a:r>
          </a:p>
          <a:p>
            <a:pPr lvl="1" eaLnBrk="1" hangingPunct="1">
              <a:lnSpc>
                <a:spcPct val="80000"/>
              </a:lnSpc>
              <a:defRPr/>
            </a:pPr>
            <a:r>
              <a:rPr lang="en-US" sz="2000" dirty="0" smtClean="0"/>
              <a:t>Keep your hands, feet, and objects to yourself</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b="1" u="sng" dirty="0" smtClean="0"/>
              <a:t>Consequences</a:t>
            </a:r>
          </a:p>
        </p:txBody>
      </p:sp>
      <p:sp>
        <p:nvSpPr>
          <p:cNvPr id="9219"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000" dirty="0" smtClean="0"/>
              <a:t>If a student chooses to act irresponsibly, he/she must record their behavior in the behavior book.  </a:t>
            </a:r>
            <a:endParaRPr lang="en-US" sz="2000" b="1" dirty="0" smtClean="0"/>
          </a:p>
          <a:p>
            <a:pPr eaLnBrk="1" hangingPunct="1">
              <a:lnSpc>
                <a:spcPct val="80000"/>
              </a:lnSpc>
              <a:buFont typeface="Wingdings" pitchFamily="2" charset="2"/>
              <a:buNone/>
              <a:defRPr/>
            </a:pPr>
            <a:r>
              <a:rPr lang="en-US" sz="2000" b="1" dirty="0" smtClean="0"/>
              <a:t>First reminder (Official Warning)</a:t>
            </a:r>
            <a:endParaRPr lang="en-US" sz="2000" b="1" dirty="0" smtClean="0">
              <a:solidFill>
                <a:srgbClr val="FFFF00"/>
              </a:solidFill>
            </a:endParaRPr>
          </a:p>
          <a:p>
            <a:pPr eaLnBrk="1" hangingPunct="1">
              <a:lnSpc>
                <a:spcPct val="80000"/>
              </a:lnSpc>
              <a:buFont typeface="Wingdings" pitchFamily="2" charset="2"/>
              <a:buNone/>
              <a:defRPr/>
            </a:pPr>
            <a:r>
              <a:rPr lang="en-US" sz="2000" b="1" dirty="0" smtClean="0"/>
              <a:t>Second reminder (Silent Lunch or Sit out at Recess 10 minutes and behavior note)</a:t>
            </a:r>
            <a:endParaRPr lang="en-US" sz="2000" b="1" dirty="0" smtClean="0">
              <a:solidFill>
                <a:srgbClr val="0070C0"/>
              </a:solidFill>
            </a:endParaRPr>
          </a:p>
          <a:p>
            <a:pPr eaLnBrk="1" hangingPunct="1">
              <a:lnSpc>
                <a:spcPct val="80000"/>
              </a:lnSpc>
              <a:buNone/>
              <a:defRPr/>
            </a:pPr>
            <a:r>
              <a:rPr lang="en-US" sz="2000" b="1" dirty="0" smtClean="0"/>
              <a:t>Third reminder (Silent Lunch or Sit out at Recess 20 minutes and behavior note)</a:t>
            </a:r>
            <a:endParaRPr lang="en-US" sz="2000" b="1" dirty="0" smtClean="0">
              <a:solidFill>
                <a:srgbClr val="FFC000"/>
              </a:solidFill>
            </a:endParaRPr>
          </a:p>
          <a:p>
            <a:pPr eaLnBrk="1" hangingPunct="1">
              <a:lnSpc>
                <a:spcPct val="80000"/>
              </a:lnSpc>
              <a:buFont typeface="Wingdings" pitchFamily="2" charset="2"/>
              <a:buNone/>
              <a:defRPr/>
            </a:pPr>
            <a:r>
              <a:rPr lang="en-US" sz="2000" b="1" dirty="0" smtClean="0"/>
              <a:t>Fourth reminder (student will go to office)</a:t>
            </a:r>
            <a:endParaRPr lang="en-US" sz="2000" b="1" dirty="0" smtClean="0">
              <a:solidFill>
                <a:srgbClr val="FF0000"/>
              </a:solidFill>
            </a:endParaRPr>
          </a:p>
          <a:p>
            <a:pPr eaLnBrk="1" hangingPunct="1">
              <a:lnSpc>
                <a:spcPct val="80000"/>
              </a:lnSpc>
              <a:buFont typeface="Wingdings" pitchFamily="2" charset="2"/>
              <a:buNone/>
              <a:defRPr/>
            </a:pPr>
            <a:r>
              <a:rPr lang="en-US" sz="2000" b="1" u="sng" dirty="0" smtClean="0"/>
              <a:t>*The above steps can be skipped if deemed necessary by teacher and/or administration.*</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Conduct Grade</a:t>
            </a:r>
          </a:p>
        </p:txBody>
      </p:sp>
      <p:sp>
        <p:nvSpPr>
          <p:cNvPr id="10243" name="Rectangle 3"/>
          <p:cNvSpPr>
            <a:spLocks noGrp="1" noChangeArrowheads="1"/>
          </p:cNvSpPr>
          <p:nvPr>
            <p:ph type="body" idx="1"/>
          </p:nvPr>
        </p:nvSpPr>
        <p:spPr>
          <a:xfrm>
            <a:off x="2057400" y="1600200"/>
            <a:ext cx="7086600" cy="4495800"/>
          </a:xfrm>
        </p:spPr>
        <p:txBody>
          <a:bodyPr/>
          <a:lstStyle/>
          <a:p>
            <a:pPr eaLnBrk="1" hangingPunct="1">
              <a:lnSpc>
                <a:spcPct val="90000"/>
              </a:lnSpc>
              <a:buFont typeface="Wingdings" pitchFamily="2" charset="2"/>
              <a:buNone/>
              <a:defRPr/>
            </a:pPr>
            <a:r>
              <a:rPr lang="en-US" sz="2400" dirty="0" smtClean="0"/>
              <a:t>Disciplinary action starts fresh at the beginning of each new day; however, conduct marks accumulated over the week.</a:t>
            </a:r>
            <a:r>
              <a:rPr lang="en-US" sz="2400" dirty="0" smtClean="0">
                <a:solidFill>
                  <a:schemeClr val="hlink"/>
                </a:solidFill>
              </a:rPr>
              <a:t>  </a:t>
            </a:r>
          </a:p>
          <a:p>
            <a:pPr eaLnBrk="1" hangingPunct="1">
              <a:lnSpc>
                <a:spcPct val="90000"/>
              </a:lnSpc>
              <a:buFont typeface="Wingdings" pitchFamily="2" charset="2"/>
              <a:buNone/>
              <a:defRPr/>
            </a:pPr>
            <a:endParaRPr lang="en-US" sz="2400" dirty="0" smtClean="0">
              <a:solidFill>
                <a:schemeClr val="hlink"/>
              </a:solidFill>
            </a:endParaRPr>
          </a:p>
          <a:p>
            <a:pPr eaLnBrk="1" hangingPunct="1">
              <a:lnSpc>
                <a:spcPct val="90000"/>
              </a:lnSpc>
              <a:buFont typeface="Wingdings" pitchFamily="2" charset="2"/>
              <a:buNone/>
              <a:defRPr/>
            </a:pPr>
            <a:r>
              <a:rPr lang="en-US" sz="2400" dirty="0" smtClean="0"/>
              <a:t>0-3 entries in the book =   Satisfactory (S)</a:t>
            </a:r>
          </a:p>
          <a:p>
            <a:pPr eaLnBrk="1" hangingPunct="1">
              <a:lnSpc>
                <a:spcPct val="90000"/>
              </a:lnSpc>
              <a:buNone/>
              <a:defRPr/>
            </a:pPr>
            <a:r>
              <a:rPr lang="en-US" sz="2400" dirty="0" smtClean="0"/>
              <a:t>4-6 entries in the book=   Progressing (P)</a:t>
            </a:r>
          </a:p>
          <a:p>
            <a:pPr eaLnBrk="1" hangingPunct="1">
              <a:lnSpc>
                <a:spcPct val="90000"/>
              </a:lnSpc>
              <a:buNone/>
              <a:defRPr/>
            </a:pPr>
            <a:r>
              <a:rPr lang="en-US" sz="2400" dirty="0" smtClean="0"/>
              <a:t>7+  entries in the book=   </a:t>
            </a:r>
            <a:r>
              <a:rPr lang="en-US" sz="2000" dirty="0" smtClean="0"/>
              <a:t>Not Progressing(N)</a:t>
            </a:r>
          </a:p>
          <a:p>
            <a:pPr eaLnBrk="1" hangingPunct="1">
              <a:lnSpc>
                <a:spcPct val="90000"/>
              </a:lnSpc>
              <a:buNone/>
              <a:defRPr/>
            </a:pPr>
            <a:endParaRPr lang="en-US" sz="2000" dirty="0" smtClean="0"/>
          </a:p>
          <a:p>
            <a:pPr eaLnBrk="1" hangingPunct="1">
              <a:lnSpc>
                <a:spcPct val="90000"/>
              </a:lnSpc>
              <a:buFont typeface="Wingdings" pitchFamily="2" charset="2"/>
              <a:buNone/>
              <a:defRPr/>
            </a:pPr>
            <a:r>
              <a:rPr lang="en-US" sz="2400" dirty="0" smtClean="0"/>
              <a:t>Office referrals will result in an automatic N for the grading period.</a:t>
            </a:r>
          </a:p>
          <a:p>
            <a:pPr eaLnBrk="1" hangingPunct="1">
              <a:lnSpc>
                <a:spcPct val="90000"/>
              </a:lnSpc>
              <a:buFont typeface="Wingdings" pitchFamily="2" charset="2"/>
              <a:buNone/>
              <a:defRPr/>
            </a:pPr>
            <a:endParaRPr lang="en-US" sz="2400" dirty="0" smtClean="0"/>
          </a:p>
          <a:p>
            <a:pPr eaLnBrk="1" hangingPunct="1">
              <a:lnSpc>
                <a:spcPct val="90000"/>
              </a:lnSpc>
              <a:buFont typeface="Wingdings" pitchFamily="2" charset="2"/>
              <a:buNone/>
              <a:defRPr/>
            </a:pPr>
            <a:endParaRPr lang="en-US" sz="2400"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defRPr/>
            </a:pPr>
            <a:r>
              <a:rPr lang="en-US" smtClean="0"/>
              <a:t>Anti-Harassment Policy</a:t>
            </a:r>
          </a:p>
        </p:txBody>
      </p:sp>
      <p:sp>
        <p:nvSpPr>
          <p:cNvPr id="23555" name="Rectangle 3"/>
          <p:cNvSpPr>
            <a:spLocks noGrp="1" noChangeArrowheads="1"/>
          </p:cNvSpPr>
          <p:nvPr>
            <p:ph type="body" idx="1"/>
          </p:nvPr>
        </p:nvSpPr>
        <p:spPr>
          <a:xfrm>
            <a:off x="2438400" y="1219200"/>
            <a:ext cx="6400800" cy="5334000"/>
          </a:xfrm>
        </p:spPr>
        <p:txBody>
          <a:bodyPr/>
          <a:lstStyle/>
          <a:p>
            <a:pPr eaLnBrk="1" hangingPunct="1">
              <a:defRPr/>
            </a:pPr>
            <a:r>
              <a:rPr lang="en-US" dirty="0" smtClean="0"/>
              <a:t>If you or your child feel as though your child has been harassed or bullied, it should be reported via a specific form located on our website.</a:t>
            </a:r>
          </a:p>
          <a:p>
            <a:pPr eaLnBrk="1" hangingPunct="1">
              <a:buFont typeface="Wingdings" pitchFamily="2" charset="2"/>
              <a:buNone/>
              <a:defRPr/>
            </a:pPr>
            <a:endParaRPr lang="en-US" dirty="0" smtClean="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Proposal">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os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Proposal</Template>
  <TotalTime>968</TotalTime>
  <Words>1067</Words>
  <Application>Microsoft Office PowerPoint</Application>
  <PresentationFormat>On-screen Show (4:3)</PresentationFormat>
  <Paragraphs>80</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Proposal</vt:lpstr>
      <vt:lpstr>Welcome to Parent Night 2015-2016</vt:lpstr>
      <vt:lpstr>OMIS Mission Statement </vt:lpstr>
      <vt:lpstr>Vision Statement </vt:lpstr>
      <vt:lpstr>        DIVE Deeper at Oak Mountain Intermediate  Discover Investigate Visualize Evaluate </vt:lpstr>
      <vt:lpstr>Growth Mindset http://www.cleanvideosearch.com/media/action/yt/watch?v=ElVUqv0v1EE </vt:lpstr>
      <vt:lpstr>Classroom Expectations </vt:lpstr>
      <vt:lpstr>Consequences</vt:lpstr>
      <vt:lpstr>Conduct Grade</vt:lpstr>
      <vt:lpstr>Anti-Harassment Policy</vt:lpstr>
      <vt:lpstr>Anti-Harassment Form</vt:lpstr>
      <vt:lpstr>Behavior Sheet &amp;  Graded Paper Packets</vt:lpstr>
      <vt:lpstr>Birthdays </vt:lpstr>
      <vt:lpstr>Conferences</vt:lpstr>
      <vt:lpstr>Absences</vt:lpstr>
      <vt:lpstr>Absences</vt:lpstr>
      <vt:lpstr>Cell Phone Use</vt:lpstr>
      <vt:lpstr>Field Trips</vt:lpstr>
      <vt:lpstr>Meal Charges</vt:lpstr>
      <vt:lpstr>Homework</vt:lpstr>
      <vt:lpstr>We love parents who:</vt:lpstr>
    </vt:vector>
  </TitlesOfParts>
  <Company>Shelby County Board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Mrs. James’</dc:title>
  <dc:creator>fjames</dc:creator>
  <cp:lastModifiedBy>kethridge</cp:lastModifiedBy>
  <cp:revision>74</cp:revision>
  <dcterms:created xsi:type="dcterms:W3CDTF">2009-08-20T18:17:37Z</dcterms:created>
  <dcterms:modified xsi:type="dcterms:W3CDTF">2015-08-28T20:56:13Z</dcterms:modified>
</cp:coreProperties>
</file>