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96" y="-124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BEF9C7-6DB4-4C6E-99DB-ECA50CB1F914}" type="datetimeFigureOut">
              <a:rPr lang="en-US" smtClean="0"/>
              <a:t>10/29/2012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AE8DA3-BB45-415D-BAB3-143CBCFB966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BEF9C7-6DB4-4C6E-99DB-ECA50CB1F914}" type="datetimeFigureOut">
              <a:rPr lang="en-US" smtClean="0"/>
              <a:t>10/29/2012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AE8DA3-BB45-415D-BAB3-143CBCFB966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BEF9C7-6DB4-4C6E-99DB-ECA50CB1F914}" type="datetimeFigureOut">
              <a:rPr lang="en-US" smtClean="0"/>
              <a:t>10/29/2012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AE8DA3-BB45-415D-BAB3-143CBCFB96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BEF9C7-6DB4-4C6E-99DB-ECA50CB1F914}" type="datetimeFigureOut">
              <a:rPr lang="en-US" smtClean="0"/>
              <a:t>10/29/2012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AE8DA3-BB45-415D-BAB3-143CBCFB966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BEF9C7-6DB4-4C6E-99DB-ECA50CB1F914}" type="datetimeFigureOut">
              <a:rPr lang="en-US" smtClean="0"/>
              <a:t>10/29/2012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AE8DA3-BB45-415D-BAB3-143CBCFB966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BEF9C7-6DB4-4C6E-99DB-ECA50CB1F914}" type="datetimeFigureOut">
              <a:rPr lang="en-US" smtClean="0"/>
              <a:t>10/29/2012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AE8DA3-BB45-415D-BAB3-143CBCFB966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BEF9C7-6DB4-4C6E-99DB-ECA50CB1F914}" type="datetimeFigureOut">
              <a:rPr lang="en-US" smtClean="0"/>
              <a:t>10/29/2012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AE8DA3-BB45-415D-BAB3-143CBCFB966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BEF9C7-6DB4-4C6E-99DB-ECA50CB1F914}" type="datetimeFigureOut">
              <a:rPr lang="en-US" smtClean="0"/>
              <a:t>10/29/2012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AE8DA3-BB45-415D-BAB3-143CBCFB96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BEF9C7-6DB4-4C6E-99DB-ECA50CB1F914}" type="datetimeFigureOut">
              <a:rPr lang="en-US" smtClean="0"/>
              <a:t>10/29/2012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AE8DA3-BB45-415D-BAB3-143CBCFB96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BEF9C7-6DB4-4C6E-99DB-ECA50CB1F914}" type="datetimeFigureOut">
              <a:rPr lang="en-US" smtClean="0"/>
              <a:t>10/29/2012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AE8DA3-BB45-415D-BAB3-143CBCFB966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BEF9C7-6DB4-4C6E-99DB-ECA50CB1F914}" type="datetimeFigureOut">
              <a:rPr lang="en-US" smtClean="0"/>
              <a:t>10/29/2012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AE8DA3-BB45-415D-BAB3-143CBCFB966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BEF9C7-6DB4-4C6E-99DB-ECA50CB1F914}" type="datetimeFigureOut">
              <a:rPr lang="en-US" smtClean="0"/>
              <a:t>10/29/2012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AE8DA3-BB45-415D-BAB3-143CBCFB96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en.wikipedia.org/wiki/File:Crescenzi_calendar.jpg" TargetMode="Externa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http://www.historyforkids.org/learn/romans/clothing/" TargetMode="External"/><Relationship Id="rId2" Type="http://schemas.openxmlformats.org/officeDocument/2006/relationships/hyperlink" Target="http://www.historyforkids.org/learn/medieval/" TargetMode="External"/><Relationship Id="rId1" Type="http://schemas.openxmlformats.org/officeDocument/2006/relationships/slideLayout" Target="../slideLayouts/slideLayout6.xml"/><Relationship Id="rId6" Type="http://schemas.openxmlformats.org/officeDocument/2006/relationships/image" Target="../media/image3.jpeg"/><Relationship Id="rId5" Type="http://schemas.openxmlformats.org/officeDocument/2006/relationships/hyperlink" Target="http://www.historyforkids.org/learn/clothing/wool.htm" TargetMode="External"/><Relationship Id="rId4" Type="http://schemas.openxmlformats.org/officeDocument/2006/relationships/hyperlink" Target="http://www.historyforkids.org/learn/clothing/linen.ht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historyforkids.org/learn/germans/clothing/" TargetMode="External"/><Relationship Id="rId2" Type="http://schemas.openxmlformats.org/officeDocument/2006/relationships/hyperlink" Target="http://www.historyforkids.org/learn/medieval/people/monks.htm" TargetMode="External"/><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hyperlink" Target="http://www.historyforkids.org/learn/environment/horses.ht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historyforkids.org/learn/islam/history/mamluks.htm" TargetMode="External"/><Relationship Id="rId2" Type="http://schemas.openxmlformats.org/officeDocument/2006/relationships/hyperlink" Target="http://www.historyforkids.org/learn/medieval/history/highmiddle/reconquista.htm" TargetMode="External"/><Relationship Id="rId1" Type="http://schemas.openxmlformats.org/officeDocument/2006/relationships/slideLayout" Target="../slideLayouts/slideLayout6.xml"/><Relationship Id="rId4" Type="http://schemas.openxmlformats.org/officeDocument/2006/relationships/hyperlink" Target="http://www.historyforkids.org/learn/medieval/environment/index.ht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Costumes of the Middle Ages</a:t>
            </a:r>
            <a:endParaRPr lang="en-US" dirty="0"/>
          </a:p>
        </p:txBody>
      </p:sp>
      <p:sp>
        <p:nvSpPr>
          <p:cNvPr id="3" name="Subtitle 2"/>
          <p:cNvSpPr>
            <a:spLocks noGrp="1"/>
          </p:cNvSpPr>
          <p:nvPr>
            <p:ph type="subTitle" idx="1"/>
          </p:nvPr>
        </p:nvSpPr>
        <p:spPr/>
        <p:txBody>
          <a:bodyPr/>
          <a:lstStyle/>
          <a:p>
            <a:r>
              <a:rPr lang="en-US" dirty="0" smtClean="0"/>
              <a:t>By:</a:t>
            </a:r>
          </a:p>
          <a:p>
            <a:r>
              <a:rPr lang="en-US" dirty="0" err="1" smtClean="0"/>
              <a:t>Taryn</a:t>
            </a:r>
            <a:r>
              <a:rPr lang="en-US" dirty="0" smtClean="0"/>
              <a:t> Wilson</a:t>
            </a:r>
            <a:endParaRPr lang="en-US" dirty="0"/>
          </a:p>
        </p:txBody>
      </p:sp>
      <p:pic>
        <p:nvPicPr>
          <p:cNvPr id="17410" name="Picture 2" descr="http://upload.wikimedia.org/wikipedia/commons/thumb/1/1b/Crescenzi_calendar.jpg/220px-Crescenzi_calendar.jpg">
            <a:hlinkClick r:id="rId2"/>
          </p:cNvPr>
          <p:cNvPicPr>
            <a:picLocks noChangeAspect="1" noChangeArrowheads="1"/>
          </p:cNvPicPr>
          <p:nvPr/>
        </p:nvPicPr>
        <p:blipFill>
          <a:blip r:embed="rId3" cstate="print"/>
          <a:srcRect/>
          <a:stretch>
            <a:fillRect/>
          </a:stretch>
        </p:blipFill>
        <p:spPr bwMode="auto">
          <a:xfrm>
            <a:off x="5638800" y="3882736"/>
            <a:ext cx="3086100" cy="2665270"/>
          </a:xfrm>
          <a:prstGeom prst="rect">
            <a:avLst/>
          </a:prstGeom>
          <a:noFill/>
        </p:spPr>
      </p:pic>
      <p:pic>
        <p:nvPicPr>
          <p:cNvPr id="17412" name="Picture 4" descr="http://www.buzzle.com/img/articleImages/366232-38512-29.jpg"/>
          <p:cNvPicPr>
            <a:picLocks noChangeAspect="1" noChangeArrowheads="1"/>
          </p:cNvPicPr>
          <p:nvPr/>
        </p:nvPicPr>
        <p:blipFill>
          <a:blip r:embed="rId4" cstate="print"/>
          <a:srcRect/>
          <a:stretch>
            <a:fillRect/>
          </a:stretch>
        </p:blipFill>
        <p:spPr bwMode="auto">
          <a:xfrm>
            <a:off x="685800" y="3429000"/>
            <a:ext cx="1971675" cy="282892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Their clothing</a:t>
            </a:r>
            <a:endParaRPr lang="en-US" dirty="0"/>
          </a:p>
        </p:txBody>
      </p:sp>
      <p:sp>
        <p:nvSpPr>
          <p:cNvPr id="3" name="Rectangle 2"/>
          <p:cNvSpPr/>
          <p:nvPr/>
        </p:nvSpPr>
        <p:spPr>
          <a:xfrm>
            <a:off x="533400" y="1371600"/>
            <a:ext cx="8077200" cy="4431983"/>
          </a:xfrm>
          <a:prstGeom prst="rect">
            <a:avLst/>
          </a:prstGeom>
        </p:spPr>
        <p:txBody>
          <a:bodyPr wrap="square">
            <a:spAutoFit/>
          </a:bodyPr>
          <a:lstStyle/>
          <a:p>
            <a:r>
              <a:rPr lang="en-US" sz="2000" b="1" dirty="0" smtClean="0">
                <a:latin typeface="Arial" pitchFamily="34" charset="0"/>
                <a:cs typeface="Arial" pitchFamily="34" charset="0"/>
              </a:rPr>
              <a:t>In </a:t>
            </a:r>
            <a:r>
              <a:rPr lang="en-US" sz="2000" b="1" dirty="0" smtClean="0">
                <a:latin typeface="Arial" pitchFamily="34" charset="0"/>
                <a:cs typeface="Arial" pitchFamily="34" charset="0"/>
                <a:hlinkClick r:id="rId2" action="ppaction://hlinkfile"/>
              </a:rPr>
              <a:t>Medieval Europe</a:t>
            </a:r>
            <a:r>
              <a:rPr lang="en-US" sz="2000" b="1" dirty="0" smtClean="0">
                <a:latin typeface="Arial" pitchFamily="34" charset="0"/>
                <a:cs typeface="Arial" pitchFamily="34" charset="0"/>
              </a:rPr>
              <a:t>, as in the </a:t>
            </a:r>
            <a:r>
              <a:rPr lang="en-US" sz="2000" b="1" dirty="0" smtClean="0">
                <a:latin typeface="Arial" pitchFamily="34" charset="0"/>
                <a:cs typeface="Arial" pitchFamily="34" charset="0"/>
                <a:hlinkClick r:id="rId3" action="ppaction://hlinkfile"/>
              </a:rPr>
              <a:t>Roman period</a:t>
            </a:r>
            <a:r>
              <a:rPr lang="en-US" sz="2000" b="1" dirty="0" smtClean="0">
                <a:latin typeface="Arial" pitchFamily="34" charset="0"/>
                <a:cs typeface="Arial" pitchFamily="34" charset="0"/>
              </a:rPr>
              <a:t>, most people wore loose </a:t>
            </a:r>
            <a:r>
              <a:rPr lang="en-US" sz="2000" b="1" dirty="0" smtClean="0">
                <a:latin typeface="Arial" pitchFamily="34" charset="0"/>
                <a:cs typeface="Arial" pitchFamily="34" charset="0"/>
                <a:hlinkClick r:id="rId4" action="ppaction://hlinkfile"/>
              </a:rPr>
              <a:t>linen</a:t>
            </a:r>
            <a:r>
              <a:rPr lang="en-US" sz="2000" b="1" dirty="0" smtClean="0">
                <a:latin typeface="Arial" pitchFamily="34" charset="0"/>
                <a:cs typeface="Arial" pitchFamily="34" charset="0"/>
              </a:rPr>
              <a:t> or </a:t>
            </a:r>
            <a:r>
              <a:rPr lang="en-US" sz="2000" b="1" dirty="0" smtClean="0">
                <a:latin typeface="Arial" pitchFamily="34" charset="0"/>
                <a:cs typeface="Arial" pitchFamily="34" charset="0"/>
                <a:hlinkClick r:id="rId5" action="ppaction://hlinkfile"/>
              </a:rPr>
              <a:t>wool</a:t>
            </a:r>
            <a:r>
              <a:rPr lang="en-US" sz="2000" b="1" dirty="0" smtClean="0">
                <a:latin typeface="Arial" pitchFamily="34" charset="0"/>
                <a:cs typeface="Arial" pitchFamily="34" charset="0"/>
              </a:rPr>
              <a:t> tunics like big baggy t-shirts. But clothing did become more complicated in the Middle Ages, and more used to distinguish men and women of different professions from each other. </a:t>
            </a:r>
          </a:p>
          <a:p>
            <a:endParaRPr lang="en-US" sz="2000" dirty="0" smtClean="0">
              <a:latin typeface="AbcPrint" pitchFamily="2" charset="0"/>
            </a:endParaRPr>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p:txBody>
      </p:sp>
      <p:sp>
        <p:nvSpPr>
          <p:cNvPr id="4" name="Rectangle 3"/>
          <p:cNvSpPr/>
          <p:nvPr/>
        </p:nvSpPr>
        <p:spPr>
          <a:xfrm>
            <a:off x="2286000" y="3505200"/>
            <a:ext cx="4572000" cy="646331"/>
          </a:xfrm>
          <a:prstGeom prst="rect">
            <a:avLst/>
          </a:prstGeom>
        </p:spPr>
        <p:txBody>
          <a:bodyPr wrap="square">
            <a:spAutoFit/>
          </a:bodyPr>
          <a:lstStyle/>
          <a:p>
            <a:r>
              <a:rPr lang="en-US" dirty="0" smtClean="0"/>
              <a:t>http://www.historyforkids.org/learn/medieval/clothing/</a:t>
            </a:r>
            <a:endParaRPr lang="en-US" dirty="0"/>
          </a:p>
        </p:txBody>
      </p:sp>
      <p:pic>
        <p:nvPicPr>
          <p:cNvPr id="6146" name="Picture 2" descr="http://www.buzzle.com/img/articleImages/10723-6.jpg"/>
          <p:cNvPicPr>
            <a:picLocks noChangeAspect="1" noChangeArrowheads="1"/>
          </p:cNvPicPr>
          <p:nvPr/>
        </p:nvPicPr>
        <p:blipFill>
          <a:blip r:embed="rId6" cstate="print"/>
          <a:srcRect/>
          <a:stretch>
            <a:fillRect/>
          </a:stretch>
        </p:blipFill>
        <p:spPr bwMode="auto">
          <a:xfrm>
            <a:off x="533400" y="3200400"/>
            <a:ext cx="1704975" cy="333375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Men’s clothing</a:t>
            </a:r>
            <a:endParaRPr lang="en-US" dirty="0"/>
          </a:p>
        </p:txBody>
      </p:sp>
      <p:sp>
        <p:nvSpPr>
          <p:cNvPr id="3" name="Rectangle 2"/>
          <p:cNvSpPr/>
          <p:nvPr/>
        </p:nvSpPr>
        <p:spPr>
          <a:xfrm>
            <a:off x="609600" y="1752600"/>
            <a:ext cx="8077200" cy="2554545"/>
          </a:xfrm>
          <a:prstGeom prst="rect">
            <a:avLst/>
          </a:prstGeom>
        </p:spPr>
        <p:txBody>
          <a:bodyPr wrap="square">
            <a:spAutoFit/>
          </a:bodyPr>
          <a:lstStyle/>
          <a:p>
            <a:r>
              <a:rPr lang="en-US" sz="2000" b="1" dirty="0" smtClean="0">
                <a:latin typeface="Arial" pitchFamily="34" charset="0"/>
                <a:cs typeface="Arial" pitchFamily="34" charset="0"/>
              </a:rPr>
              <a:t>Men mostly wore tunics down to their knees, though old men and </a:t>
            </a:r>
            <a:r>
              <a:rPr lang="en-US" sz="2000" b="1" dirty="0" smtClean="0">
                <a:latin typeface="Arial" pitchFamily="34" charset="0"/>
                <a:cs typeface="Arial" pitchFamily="34" charset="0"/>
                <a:hlinkClick r:id="rId2" action="ppaction://hlinkfile"/>
              </a:rPr>
              <a:t>monks</a:t>
            </a:r>
            <a:r>
              <a:rPr lang="en-US" sz="2000" b="1" dirty="0" smtClean="0">
                <a:latin typeface="Arial" pitchFamily="34" charset="0"/>
                <a:cs typeface="Arial" pitchFamily="34" charset="0"/>
              </a:rPr>
              <a:t> wore their tunics down to the ground, and so did kings and noblemen for parties and ceremonies. Men sometimes also wore wool pants under their tunics. Wearing pants was originally a </a:t>
            </a:r>
            <a:r>
              <a:rPr lang="en-US" sz="2000" b="1" dirty="0" smtClean="0">
                <a:latin typeface="Arial" pitchFamily="34" charset="0"/>
                <a:cs typeface="Arial" pitchFamily="34" charset="0"/>
                <a:hlinkClick r:id="rId3" action="ppaction://hlinkfile"/>
              </a:rPr>
              <a:t>Germanic</a:t>
            </a:r>
            <a:r>
              <a:rPr lang="en-US" sz="2000" b="1" dirty="0" smtClean="0">
                <a:latin typeface="Arial" pitchFamily="34" charset="0"/>
                <a:cs typeface="Arial" pitchFamily="34" charset="0"/>
              </a:rPr>
              <a:t> idea, and the Romans disapproved of it. But it gradually caught on anyway, especially among men who rode </a:t>
            </a:r>
            <a:r>
              <a:rPr lang="en-US" sz="2000" b="1" dirty="0" smtClean="0">
                <a:latin typeface="Arial" pitchFamily="34" charset="0"/>
                <a:cs typeface="Arial" pitchFamily="34" charset="0"/>
                <a:hlinkClick r:id="rId4" action="ppaction://hlinkfile"/>
              </a:rPr>
              <a:t>horses</a:t>
            </a:r>
            <a:r>
              <a:rPr lang="en-US" sz="2000" b="1" dirty="0" smtClean="0">
                <a:latin typeface="Arial" pitchFamily="34" charset="0"/>
                <a:cs typeface="Arial" pitchFamily="34" charset="0"/>
              </a:rPr>
              <a:t> and in colder areas. Other men, especially noblemen, wore tights under their tunics</a:t>
            </a:r>
            <a:r>
              <a:rPr lang="en-US" b="1" dirty="0" smtClean="0">
                <a:latin typeface="Arial" pitchFamily="34" charset="0"/>
                <a:cs typeface="Arial" pitchFamily="34" charset="0"/>
              </a:rPr>
              <a:t>.</a:t>
            </a:r>
            <a:endParaRPr lang="en-US" b="1" dirty="0">
              <a:latin typeface="Arial" pitchFamily="34" charset="0"/>
              <a:cs typeface="Arial" pitchFamily="34" charset="0"/>
            </a:endParaRPr>
          </a:p>
        </p:txBody>
      </p:sp>
      <p:pic>
        <p:nvPicPr>
          <p:cNvPr id="5122" name="Picture 2" descr="http://www.middle-ages.org.uk/images/clothing-of-nobleman.jpg"/>
          <p:cNvPicPr>
            <a:picLocks noChangeAspect="1" noChangeArrowheads="1"/>
          </p:cNvPicPr>
          <p:nvPr/>
        </p:nvPicPr>
        <p:blipFill>
          <a:blip r:embed="rId5" cstate="print"/>
          <a:srcRect/>
          <a:stretch>
            <a:fillRect/>
          </a:stretch>
        </p:blipFill>
        <p:spPr bwMode="auto">
          <a:xfrm>
            <a:off x="457200" y="4191000"/>
            <a:ext cx="1724025" cy="238125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Women’s clothing</a:t>
            </a:r>
            <a:endParaRPr lang="en-US" dirty="0"/>
          </a:p>
        </p:txBody>
      </p:sp>
      <p:sp>
        <p:nvSpPr>
          <p:cNvPr id="3" name="Rectangle 2"/>
          <p:cNvSpPr/>
          <p:nvPr/>
        </p:nvSpPr>
        <p:spPr>
          <a:xfrm>
            <a:off x="762000" y="1600200"/>
            <a:ext cx="8382000" cy="2862322"/>
          </a:xfrm>
          <a:prstGeom prst="rect">
            <a:avLst/>
          </a:prstGeom>
        </p:spPr>
        <p:txBody>
          <a:bodyPr wrap="square">
            <a:spAutoFit/>
          </a:bodyPr>
          <a:lstStyle/>
          <a:p>
            <a:r>
              <a:rPr lang="en-US" sz="2000" b="1" dirty="0" smtClean="0">
                <a:latin typeface="Arial" pitchFamily="34" charset="0"/>
                <a:cs typeface="Arial" pitchFamily="34" charset="0"/>
              </a:rPr>
              <a:t>During the 1200s AD, </a:t>
            </a:r>
            <a:r>
              <a:rPr lang="en-US" sz="2000" b="1" dirty="0" smtClean="0">
                <a:latin typeface="Arial" pitchFamily="34" charset="0"/>
                <a:cs typeface="Arial" pitchFamily="34" charset="0"/>
                <a:hlinkClick r:id="rId2" action="ppaction://hlinkfile"/>
              </a:rPr>
              <a:t>women in Spain</a:t>
            </a:r>
            <a:r>
              <a:rPr lang="en-US" sz="2000" b="1" dirty="0" smtClean="0">
                <a:latin typeface="Arial" pitchFamily="34" charset="0"/>
                <a:cs typeface="Arial" pitchFamily="34" charset="0"/>
              </a:rPr>
              <a:t> also learned from </a:t>
            </a:r>
            <a:r>
              <a:rPr lang="en-US" sz="2000" b="1" dirty="0" smtClean="0">
                <a:latin typeface="Arial" pitchFamily="34" charset="0"/>
                <a:cs typeface="Arial" pitchFamily="34" charset="0"/>
                <a:hlinkClick r:id="rId3"/>
              </a:rPr>
              <a:t>Egyptian women</a:t>
            </a:r>
            <a:r>
              <a:rPr lang="en-US" sz="2000" b="1" dirty="0" smtClean="0">
                <a:latin typeface="Arial" pitchFamily="34" charset="0"/>
                <a:cs typeface="Arial" pitchFamily="34" charset="0"/>
              </a:rPr>
              <a:t> how to knit wool instead of only weaving it. By the 1400s, women were knitting in northern Europe too. Knitting was much faster than weaving, and also produced nice warm stockings that fit well, though they wore out quickly and needed to be darned. Knitting wasn't so exciting in Egypt and southern Europe where it was warm, but in northern Europe, where the </a:t>
            </a:r>
            <a:r>
              <a:rPr lang="en-US" sz="2000" b="1" dirty="0" smtClean="0">
                <a:latin typeface="Arial" pitchFamily="34" charset="0"/>
                <a:cs typeface="Arial" pitchFamily="34" charset="0"/>
                <a:hlinkClick r:id="rId4" action="ppaction://hlinkfile"/>
              </a:rPr>
              <a:t>Little Ice Age</a:t>
            </a:r>
            <a:r>
              <a:rPr lang="en-US" sz="2000" b="1" dirty="0" smtClean="0">
                <a:latin typeface="Arial" pitchFamily="34" charset="0"/>
                <a:cs typeface="Arial" pitchFamily="34" charset="0"/>
              </a:rPr>
              <a:t> was bringing colder and colder weather, knitting slowly became very important</a:t>
            </a:r>
            <a:r>
              <a:rPr lang="en-US" sz="2000" dirty="0" smtClean="0">
                <a:latin typeface="AbcPrint" pitchFamily="2" charset="0"/>
              </a:rPr>
              <a:t>.</a:t>
            </a:r>
            <a:endParaRPr lang="en-US" sz="2000" dirty="0">
              <a:latin typeface="AbcPrint" pitchFamily="2"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history of middle ages clothing</a:t>
            </a:r>
            <a:endParaRPr lang="en-US" dirty="0"/>
          </a:p>
        </p:txBody>
      </p:sp>
      <p:sp>
        <p:nvSpPr>
          <p:cNvPr id="3" name="Rectangle 2"/>
          <p:cNvSpPr/>
          <p:nvPr/>
        </p:nvSpPr>
        <p:spPr>
          <a:xfrm>
            <a:off x="838200" y="1752600"/>
            <a:ext cx="6096000" cy="3477875"/>
          </a:xfrm>
          <a:prstGeom prst="rect">
            <a:avLst/>
          </a:prstGeom>
        </p:spPr>
        <p:txBody>
          <a:bodyPr wrap="square">
            <a:spAutoFit/>
          </a:bodyPr>
          <a:lstStyle/>
          <a:p>
            <a:r>
              <a:rPr lang="en-US" sz="2000" b="1" dirty="0" smtClean="0">
                <a:latin typeface="Arial" pitchFamily="34" charset="0"/>
                <a:cs typeface="Arial" pitchFamily="34" charset="0"/>
              </a:rPr>
              <a:t>The history of Middle Ages clothing provides details of the Sumptuary Laws and an overview of Medieval fashion through the ages of the period. The Sumptuary Laws distinguished seven social categories and made members of each class easily distinguished by their clothing. A history of clothing is detailed in a timeline charting the history of fashion through the Medieval era of the Middle Ages. An overview of the major changes in dress and clothing are detailed in the link to Medieval fashion.</a:t>
            </a:r>
            <a:endParaRPr lang="en-US" sz="2000" b="1"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Middle ages clothing – worn by different people</a:t>
            </a:r>
            <a:endParaRPr lang="en-US" dirty="0"/>
          </a:p>
        </p:txBody>
      </p:sp>
      <p:sp>
        <p:nvSpPr>
          <p:cNvPr id="3" name="Rectangle 2"/>
          <p:cNvSpPr/>
          <p:nvPr/>
        </p:nvSpPr>
        <p:spPr>
          <a:xfrm>
            <a:off x="1295400" y="1905000"/>
            <a:ext cx="6096000" cy="3693319"/>
          </a:xfrm>
          <a:prstGeom prst="rect">
            <a:avLst/>
          </a:prstGeom>
        </p:spPr>
        <p:txBody>
          <a:bodyPr wrap="square">
            <a:spAutoFit/>
          </a:bodyPr>
          <a:lstStyle/>
          <a:p>
            <a:r>
              <a:rPr lang="en-US" b="1" dirty="0" smtClean="0">
                <a:latin typeface="Arial" pitchFamily="34" charset="0"/>
                <a:cs typeface="Arial" pitchFamily="34" charset="0"/>
              </a:rPr>
              <a:t>The following links provide interesting facts and information about the fashion and clothes worn by different social classes throughout the Medieval period. From the 11th through the 14th centuries, medieval clothing varied according to the social standing of the people. The clothing worn by nobility and upper classes was clearly different than that of the lower class. Medieval clothes provided information about the status of the person wearing them. The clothing and fashion during the Medieval era of the Middle Ages was dominated and highly influenced by the Kings and Queens of the era. Only the wealthy could dress in fashionable clothes.</a:t>
            </a:r>
            <a:endParaRPr lang="en-US" b="1"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Middle ages clothing in </a:t>
            </a:r>
            <a:r>
              <a:rPr lang="en-US" dirty="0"/>
              <a:t>E</a:t>
            </a:r>
            <a:r>
              <a:rPr lang="en-US" dirty="0" smtClean="0"/>
              <a:t>urope </a:t>
            </a:r>
            <a:endParaRPr lang="en-US" dirty="0"/>
          </a:p>
        </p:txBody>
      </p:sp>
      <p:sp>
        <p:nvSpPr>
          <p:cNvPr id="3" name="Rectangle 2"/>
          <p:cNvSpPr/>
          <p:nvPr/>
        </p:nvSpPr>
        <p:spPr>
          <a:xfrm>
            <a:off x="1295400" y="1295400"/>
            <a:ext cx="5638800" cy="4770537"/>
          </a:xfrm>
          <a:prstGeom prst="rect">
            <a:avLst/>
          </a:prstGeom>
        </p:spPr>
        <p:txBody>
          <a:bodyPr wrap="square">
            <a:spAutoFit/>
          </a:bodyPr>
          <a:lstStyle/>
          <a:p>
            <a:r>
              <a:rPr lang="en-US" sz="1600" b="1" dirty="0" smtClean="0">
                <a:latin typeface="Arial" pitchFamily="34" charset="0"/>
                <a:cs typeface="Arial" pitchFamily="34" charset="0"/>
              </a:rPr>
              <a:t>Amongst European nations, during the Middle Ages, there was always one common standard of fashion and clothing , which varied from time to time according to the particular custom of each country, and according to the peculiarities of each race. Each European country would imitate the fashions and clothing of another but still manage to retain its own identity. In Italy, for instance, clothing and dress always maintained a certain character of grandeur, ever recalling the fact that the influence of antiquity was not quite lost. In Germany and Switzerland, clothing and garments had generally a heavy and massive appearance; in Holland, still more so. England uniformly studied a kind of instinctive elegance and propriety in clothing. It is a curious fact that Spain invariably partook of the heaviness of clothing peculiar to Germany because the Gothic element still prevailed there. France was fickle and capricious, always ready to borrow from every quarter any style of clothing which pleased her. </a:t>
            </a:r>
            <a:endParaRPr lang="en-US" sz="1600"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647</Words>
  <Application>Microsoft Office PowerPoint</Application>
  <PresentationFormat>On-screen Show (4:3)</PresentationFormat>
  <Paragraphs>24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Costumes of the Middle Ages</vt:lpstr>
      <vt:lpstr>Their clothing</vt:lpstr>
      <vt:lpstr>Men’s clothing</vt:lpstr>
      <vt:lpstr>Women’s clothing</vt:lpstr>
      <vt:lpstr>The history of middle ages clothing</vt:lpstr>
      <vt:lpstr>Middle ages clothing – worn by different people</vt:lpstr>
      <vt:lpstr>Middle ages clothing in Europe </vt:lpstr>
    </vt:vector>
  </TitlesOfParts>
  <Company>SCBOE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Costumes of the Middle Ages</dc:title>
  <dc:creator>studentmnes</dc:creator>
  <cp:lastModifiedBy>studentmnes</cp:lastModifiedBy>
  <cp:revision>11</cp:revision>
  <dcterms:created xsi:type="dcterms:W3CDTF">2012-10-29T17:10:06Z</dcterms:created>
  <dcterms:modified xsi:type="dcterms:W3CDTF">2012-10-29T18:48:55Z</dcterms:modified>
</cp:coreProperties>
</file>