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Roboto" panose="020B0604020202020204" charset="0"/>
      <p:regular r:id="rId21"/>
      <p:bold r:id="rId22"/>
      <p:italic r:id="rId23"/>
      <p:boldItalic r:id="rId24"/>
    </p:embeddedFont>
    <p:embeddedFont>
      <p:font typeface="Open Sans Light"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Open Sans"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Rl/AtdFExgyMi/8zuFL7jgB3X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4" y="5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75086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58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035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469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281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286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8855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578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5828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2068703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980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1020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a8b36ad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a8b36ad4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9a8b36ad4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4124231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a:solidFill>
                  <a:srgbClr val="4D5156"/>
                </a:solidFill>
                <a:highlight>
                  <a:srgbClr val="FFFFFF"/>
                </a:highlight>
                <a:latin typeface="Roboto"/>
                <a:ea typeface="Roboto"/>
                <a:cs typeface="Roboto"/>
                <a:sym typeface="Roboto"/>
              </a:rPr>
              <a:t>"</a:t>
            </a:r>
            <a:r>
              <a:rPr lang="en-US" sz="1050" b="1">
                <a:solidFill>
                  <a:srgbClr val="5F6368"/>
                </a:solidFill>
                <a:highlight>
                  <a:srgbClr val="FFFFFF"/>
                </a:highlight>
                <a:latin typeface="Roboto"/>
                <a:ea typeface="Roboto"/>
                <a:cs typeface="Roboto"/>
                <a:sym typeface="Roboto"/>
              </a:rPr>
              <a:t>Credentials</a:t>
            </a:r>
            <a:r>
              <a:rPr lang="en-US" sz="1050">
                <a:solidFill>
                  <a:srgbClr val="4D5156"/>
                </a:solidFill>
                <a:highlight>
                  <a:srgbClr val="FFFFFF"/>
                </a:highlight>
                <a:latin typeface="Roboto"/>
                <a:ea typeface="Roboto"/>
                <a:cs typeface="Roboto"/>
                <a:sym typeface="Roboto"/>
              </a:rPr>
              <a:t>" often refer to academic or educational qualifications, such as degrees or diplomas that you have completed or partially-completed. "</a:t>
            </a:r>
            <a:r>
              <a:rPr lang="en-US" sz="1050" b="1">
                <a:solidFill>
                  <a:srgbClr val="5F6368"/>
                </a:solidFill>
                <a:highlight>
                  <a:srgbClr val="FFFFFF"/>
                </a:highlight>
                <a:latin typeface="Roboto"/>
                <a:ea typeface="Roboto"/>
                <a:cs typeface="Roboto"/>
                <a:sym typeface="Roboto"/>
              </a:rPr>
              <a:t>Credentials</a:t>
            </a:r>
            <a:r>
              <a:rPr lang="en-US" sz="1050">
                <a:solidFill>
                  <a:srgbClr val="4D5156"/>
                </a:solidFill>
                <a:highlight>
                  <a:srgbClr val="FFFFFF"/>
                </a:highlight>
                <a:latin typeface="Roboto"/>
                <a:ea typeface="Roboto"/>
                <a:cs typeface="Roboto"/>
                <a:sym typeface="Roboto"/>
              </a:rPr>
              <a:t>" can also refer to occupational qualifications, such as professional certificates or work experience.</a:t>
            </a:r>
            <a:endParaRPr/>
          </a:p>
        </p:txBody>
      </p:sp>
      <p:sp>
        <p:nvSpPr>
          <p:cNvPr id="113" name="Google Shape;1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830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819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984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511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080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792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9"/>
        <p:cNvGrpSpPr/>
        <p:nvPr/>
      </p:nvGrpSpPr>
      <p:grpSpPr>
        <a:xfrm>
          <a:off x="0" y="0"/>
          <a:ext cx="0" cy="0"/>
          <a:chOff x="0" y="0"/>
          <a:chExt cx="0" cy="0"/>
        </a:xfrm>
      </p:grpSpPr>
      <p:sp>
        <p:nvSpPr>
          <p:cNvPr id="20" name="Google Shape;20;p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hyperlink" Target="https://youtu.be/qnvNZvdqC7c" TargetMode="Externa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BQzERXpnP00" TargetMode="External"/><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forms/d/e/1FAIpQLSdqKf2xIqHSKSZXakbgsdjBw8_c2tocputhU-_Xi4Mod6b0cw/viewform?usp=pp_ur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innovatebham.com/" TargetMode="External"/><Relationship Id="rId3" Type="http://schemas.openxmlformats.org/officeDocument/2006/relationships/hyperlink" Target="https://www.shelbyed.k12.al.us/schools/CTEC/index.htm" TargetMode="External"/><Relationship Id="rId7" Type="http://schemas.openxmlformats.org/officeDocument/2006/relationships/hyperlink" Target="https://www.surveymonkey.com/r/BYFCraftPro"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byf.org/explore-careers/craft-labor-map/" TargetMode="External"/><Relationship Id="rId11" Type="http://schemas.openxmlformats.org/officeDocument/2006/relationships/hyperlink" Target="http://www2.labor.alabama.gov/WorkforceDev/MapsandPosters/Hot40En/Alabama.pdf" TargetMode="External"/><Relationship Id="rId5" Type="http://schemas.openxmlformats.org/officeDocument/2006/relationships/hyperlink" Target="http://www.byf.org/explore-careers/trading-cards/" TargetMode="External"/><Relationship Id="rId10" Type="http://schemas.openxmlformats.org/officeDocument/2006/relationships/hyperlink" Target="https://www.al.com/news/2017/06/workers_needed_40_high_demand.html" TargetMode="External"/><Relationship Id="rId4" Type="http://schemas.openxmlformats.org/officeDocument/2006/relationships/hyperlink" Target="https://docs.google.com/forms/d/e/1FAIpQLSdqKf2xIqHSKSZXakbgsdjBw8_c2tocputhU-_Xi4Mod6b0cw/viewform" TargetMode="External"/><Relationship Id="rId9" Type="http://schemas.openxmlformats.org/officeDocument/2006/relationships/hyperlink" Target="https://www.byf.org/news-item/choosing-a-career-based-on-your-favorite-toys-as-a-ki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0E_yyEnl_M4"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71797" y="-3594"/>
            <a:ext cx="3223648" cy="3735639"/>
          </a:xfrm>
          <a:prstGeom prst="rect">
            <a:avLst/>
          </a:prstGeom>
          <a:noFill/>
          <a:ln>
            <a:noFill/>
          </a:ln>
        </p:spPr>
      </p:pic>
      <p:pic>
        <p:nvPicPr>
          <p:cNvPr id="89" name="Google Shape;89;p1"/>
          <p:cNvPicPr preferRelativeResize="0"/>
          <p:nvPr/>
        </p:nvPicPr>
        <p:blipFill rotWithShape="1">
          <a:blip r:embed="rId4">
            <a:alphaModFix/>
          </a:blip>
          <a:srcRect/>
          <a:stretch/>
        </p:blipFill>
        <p:spPr>
          <a:xfrm>
            <a:off x="11177802" y="2775554"/>
            <a:ext cx="6081498" cy="4055599"/>
          </a:xfrm>
          <a:prstGeom prst="rect">
            <a:avLst/>
          </a:prstGeom>
          <a:noFill/>
          <a:ln>
            <a:noFill/>
          </a:ln>
        </p:spPr>
      </p:pic>
      <p:sp>
        <p:nvSpPr>
          <p:cNvPr id="90" name="Google Shape;90;p1"/>
          <p:cNvSpPr txBox="1"/>
          <p:nvPr/>
        </p:nvSpPr>
        <p:spPr>
          <a:xfrm>
            <a:off x="2019300" y="18931"/>
            <a:ext cx="15240000" cy="2370455"/>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Clr>
                <a:srgbClr val="000000"/>
              </a:buClr>
              <a:buSzPts val="6800"/>
              <a:buFont typeface="Arial"/>
              <a:buNone/>
            </a:pPr>
            <a:r>
              <a:rPr lang="en-US" sz="6800" b="0" i="0" u="none" strike="noStrike" cap="none">
                <a:solidFill>
                  <a:srgbClr val="000000"/>
                </a:solidFill>
                <a:latin typeface="Open Sans Light"/>
                <a:ea typeface="Open Sans Light"/>
                <a:cs typeface="Open Sans Light"/>
                <a:sym typeface="Open Sans Light"/>
              </a:rPr>
              <a:t>CAREER  TECHNICAL EDUCATION CENTER</a:t>
            </a:r>
            <a:endParaRPr sz="1400" b="0" i="0" u="none" strike="noStrike" cap="none">
              <a:solidFill>
                <a:srgbClr val="000000"/>
              </a:solidFill>
              <a:latin typeface="Arial"/>
              <a:ea typeface="Arial"/>
              <a:cs typeface="Arial"/>
              <a:sym typeface="Arial"/>
            </a:endParaRPr>
          </a:p>
        </p:txBody>
      </p:sp>
      <p:pic>
        <p:nvPicPr>
          <p:cNvPr id="91" name="Google Shape;91;p1"/>
          <p:cNvPicPr preferRelativeResize="0"/>
          <p:nvPr/>
        </p:nvPicPr>
        <p:blipFill rotWithShape="1">
          <a:blip r:embed="rId5">
            <a:alphaModFix/>
          </a:blip>
          <a:srcRect t="6352" r="4532" b="24950"/>
          <a:stretch/>
        </p:blipFill>
        <p:spPr>
          <a:xfrm>
            <a:off x="494496" y="4528399"/>
            <a:ext cx="5807648" cy="5572070"/>
          </a:xfrm>
          <a:prstGeom prst="rect">
            <a:avLst/>
          </a:prstGeom>
          <a:noFill/>
          <a:ln>
            <a:noFill/>
          </a:ln>
        </p:spPr>
      </p:pic>
      <p:pic>
        <p:nvPicPr>
          <p:cNvPr id="92" name="Google Shape;92;p1"/>
          <p:cNvPicPr preferRelativeResize="0"/>
          <p:nvPr/>
        </p:nvPicPr>
        <p:blipFill rotWithShape="1">
          <a:blip r:embed="rId6">
            <a:alphaModFix/>
          </a:blip>
          <a:srcRect/>
          <a:stretch/>
        </p:blipFill>
        <p:spPr>
          <a:xfrm>
            <a:off x="6607029" y="3476186"/>
            <a:ext cx="4396808" cy="3941669"/>
          </a:xfrm>
          <a:prstGeom prst="rect">
            <a:avLst/>
          </a:prstGeom>
          <a:noFill/>
          <a:ln>
            <a:noFill/>
          </a:ln>
        </p:spPr>
      </p:pic>
      <p:sp>
        <p:nvSpPr>
          <p:cNvPr id="93" name="Google Shape;93;p1"/>
          <p:cNvSpPr txBox="1"/>
          <p:nvPr/>
        </p:nvSpPr>
        <p:spPr>
          <a:xfrm>
            <a:off x="0" y="2888087"/>
            <a:ext cx="6404476" cy="1428917"/>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Clr>
                <a:srgbClr val="000000"/>
              </a:buClr>
              <a:buSzPts val="2683"/>
              <a:buFont typeface="Arial"/>
              <a:buNone/>
            </a:pPr>
            <a:r>
              <a:rPr lang="en-US" sz="2683" b="1" i="0" u="none" strike="noStrike" cap="none">
                <a:solidFill>
                  <a:srgbClr val="000000"/>
                </a:solidFill>
                <a:latin typeface="Open Sans Light"/>
                <a:ea typeface="Open Sans Light"/>
                <a:cs typeface="Open Sans Light"/>
                <a:sym typeface="Open Sans Light"/>
              </a:rPr>
              <a:t>PREPARING STUDENTS FOR A WIDE RANGE OF HIGH-WAGE, HIGH-SKILL, HIGH-DEMAND CAREERS</a:t>
            </a: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8305800" y="7816941"/>
            <a:ext cx="6858000" cy="2180084"/>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Janice Maddox</a:t>
            </a:r>
            <a:endParaRPr sz="1400" b="0" i="0" u="none" strike="noStrike" cap="none">
              <a:solidFill>
                <a:srgbClr val="000000"/>
              </a:solidFill>
              <a:latin typeface="Arial"/>
              <a:ea typeface="Arial"/>
              <a:cs typeface="Arial"/>
              <a:sym typeface="Arial"/>
            </a:endParaRPr>
          </a:p>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CTEC Counselor</a:t>
            </a:r>
            <a:endParaRPr sz="1400" b="0" i="0" u="none" strike="noStrike" cap="none">
              <a:solidFill>
                <a:srgbClr val="000000"/>
              </a:solidFill>
              <a:latin typeface="Arial"/>
              <a:ea typeface="Arial"/>
              <a:cs typeface="Arial"/>
              <a:sym typeface="Arial"/>
            </a:endParaRPr>
          </a:p>
        </p:txBody>
      </p:sp>
      <p:pic>
        <p:nvPicPr>
          <p:cNvPr id="95" name="Google Shape;95;p1"/>
          <p:cNvPicPr preferRelativeResize="0"/>
          <p:nvPr/>
        </p:nvPicPr>
        <p:blipFill rotWithShape="1">
          <a:blip r:embed="rId7">
            <a:alphaModFix/>
          </a:blip>
          <a:srcRect/>
          <a:stretch/>
        </p:blipFill>
        <p:spPr>
          <a:xfrm>
            <a:off x="14931231" y="7124700"/>
            <a:ext cx="2975769" cy="29757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72"/>
        <p:cNvGrpSpPr/>
        <p:nvPr/>
      </p:nvGrpSpPr>
      <p:grpSpPr>
        <a:xfrm>
          <a:off x="0" y="0"/>
          <a:ext cx="0" cy="0"/>
          <a:chOff x="0" y="0"/>
          <a:chExt cx="0" cy="0"/>
        </a:xfrm>
      </p:grpSpPr>
      <p:sp>
        <p:nvSpPr>
          <p:cNvPr id="173" name="Google Shape;173;p8"/>
          <p:cNvSpPr txBox="1"/>
          <p:nvPr/>
        </p:nvSpPr>
        <p:spPr>
          <a:xfrm>
            <a:off x="185939" y="1330498"/>
            <a:ext cx="7479111" cy="4577959"/>
          </a:xfrm>
          <a:prstGeom prst="rect">
            <a:avLst/>
          </a:prstGeom>
          <a:noFill/>
          <a:ln>
            <a:noFill/>
          </a:ln>
        </p:spPr>
        <p:txBody>
          <a:bodyPr spcFirstLastPara="1" wrap="square" lIns="0" tIns="0" rIns="0" bIns="0" anchor="t" anchorCtr="0">
            <a:spAutoFit/>
          </a:bodyPr>
          <a:lstStyle/>
          <a:p>
            <a:pPr marL="435731" marR="0" lvl="1" indent="-211515" algn="l" rtl="0">
              <a:lnSpc>
                <a:spcPct val="139990"/>
              </a:lnSpc>
              <a:spcBef>
                <a:spcPts val="0"/>
              </a:spcBef>
              <a:spcAft>
                <a:spcPts val="0"/>
              </a:spcAft>
              <a:buClr>
                <a:srgbClr val="000000"/>
              </a:buClr>
              <a:buSzPts val="1918"/>
              <a:buFont typeface="Arial"/>
              <a:buChar char="•"/>
            </a:pPr>
            <a:r>
              <a:rPr lang="en-US" sz="1918" b="0" i="0" u="none" strike="noStrike" cap="none">
                <a:solidFill>
                  <a:srgbClr val="000000"/>
                </a:solidFill>
                <a:latin typeface="Open Sans Light"/>
                <a:ea typeface="Open Sans Light"/>
                <a:cs typeface="Open Sans Light"/>
                <a:sym typeface="Open Sans Light"/>
              </a:rPr>
              <a:t>Students learn how to provide basic service in</a:t>
            </a:r>
            <a:r>
              <a:rPr lang="en-US" sz="1918">
                <a:latin typeface="Open Sans Light"/>
                <a:ea typeface="Open Sans Light"/>
                <a:cs typeface="Open Sans Light"/>
                <a:sym typeface="Open Sans Light"/>
              </a:rPr>
              <a:t>: </a:t>
            </a:r>
            <a:r>
              <a:rPr lang="en-US" sz="1918" b="0" i="0" u="none" strike="noStrike" cap="none">
                <a:solidFill>
                  <a:srgbClr val="000000"/>
                </a:solidFill>
                <a:latin typeface="Open Sans Light"/>
                <a:ea typeface="Open Sans Light"/>
                <a:cs typeface="Open Sans Light"/>
                <a:sym typeface="Open Sans Light"/>
              </a:rPr>
              <a:t>shampooing, cutting, hair styling, manicuring, permanent waving, hair coloring, barbering, wigs, makeup, sanitation</a:t>
            </a:r>
            <a:r>
              <a:rPr lang="en-US" sz="1918">
                <a:latin typeface="Open Sans Light"/>
                <a:ea typeface="Open Sans Light"/>
                <a:cs typeface="Open Sans Light"/>
                <a:sym typeface="Open Sans Light"/>
              </a:rPr>
              <a:t>/</a:t>
            </a:r>
            <a:r>
              <a:rPr lang="en-US" sz="1918" b="0" i="0" u="none" strike="noStrike" cap="none">
                <a:solidFill>
                  <a:srgbClr val="000000"/>
                </a:solidFill>
                <a:latin typeface="Open Sans Light"/>
                <a:ea typeface="Open Sans Light"/>
                <a:cs typeface="Open Sans Light"/>
                <a:sym typeface="Open Sans Light"/>
              </a:rPr>
              <a:t>sterilization and salon management. </a:t>
            </a:r>
            <a:endParaRPr sz="1300" b="0" i="0" u="none" strike="noStrike" cap="none">
              <a:solidFill>
                <a:srgbClr val="000000"/>
              </a:solidFill>
              <a:latin typeface="Arial"/>
              <a:ea typeface="Arial"/>
              <a:cs typeface="Arial"/>
              <a:sym typeface="Arial"/>
            </a:endParaRPr>
          </a:p>
          <a:p>
            <a:pPr marL="435731" marR="0" lvl="1" indent="-211515" algn="l" rtl="0">
              <a:lnSpc>
                <a:spcPct val="139990"/>
              </a:lnSpc>
              <a:spcBef>
                <a:spcPts val="0"/>
              </a:spcBef>
              <a:spcAft>
                <a:spcPts val="0"/>
              </a:spcAft>
              <a:buClr>
                <a:srgbClr val="000000"/>
              </a:buClr>
              <a:buSzPts val="1918"/>
              <a:buFont typeface="Arial"/>
              <a:buChar char="•"/>
            </a:pPr>
            <a:r>
              <a:rPr lang="en-US" sz="1918" b="0" i="0" u="none" strike="noStrike" cap="none">
                <a:solidFill>
                  <a:srgbClr val="000000"/>
                </a:solidFill>
                <a:latin typeface="Open Sans Light"/>
                <a:ea typeface="Open Sans Light"/>
                <a:cs typeface="Open Sans Light"/>
                <a:sym typeface="Open Sans Light"/>
              </a:rPr>
              <a:t>The curriculum is designed to comply with the standards of the State Board of Cosmetology which requires a person to have a social security card to get licensed. The hours (5</a:t>
            </a:r>
            <a:r>
              <a:rPr lang="en-US" sz="1918">
                <a:latin typeface="Open Sans Light"/>
                <a:ea typeface="Open Sans Light"/>
                <a:cs typeface="Open Sans Light"/>
                <a:sym typeface="Open Sans Light"/>
              </a:rPr>
              <a:t>6</a:t>
            </a:r>
            <a:r>
              <a:rPr lang="en-US" sz="1918" b="0" i="0" u="none" strike="noStrike" cap="none">
                <a:solidFill>
                  <a:srgbClr val="000000"/>
                </a:solidFill>
                <a:latin typeface="Open Sans Light"/>
                <a:ea typeface="Open Sans Light"/>
                <a:cs typeface="Open Sans Light"/>
                <a:sym typeface="Open Sans Light"/>
              </a:rPr>
              <a:t>0) that you earn while in the program can be applied to the hours that you have to complete in local Cosmetology programs.</a:t>
            </a:r>
            <a:endParaRPr sz="1300" b="0" i="0" u="none" strike="noStrike" cap="none">
              <a:solidFill>
                <a:srgbClr val="000000"/>
              </a:solidFill>
              <a:latin typeface="Arial"/>
              <a:ea typeface="Arial"/>
              <a:cs typeface="Arial"/>
              <a:sym typeface="Arial"/>
            </a:endParaRPr>
          </a:p>
          <a:p>
            <a:pPr marL="435731" marR="0" lvl="1" indent="-211515" algn="l" rtl="0">
              <a:lnSpc>
                <a:spcPct val="139990"/>
              </a:lnSpc>
              <a:spcBef>
                <a:spcPts val="0"/>
              </a:spcBef>
              <a:spcAft>
                <a:spcPts val="0"/>
              </a:spcAft>
              <a:buClr>
                <a:srgbClr val="000000"/>
              </a:buClr>
              <a:buSzPts val="1918"/>
              <a:buFont typeface="Arial"/>
              <a:buChar char="•"/>
            </a:pPr>
            <a:r>
              <a:rPr lang="en-US" sz="1918" b="0" i="0" u="none" strike="noStrike" cap="none">
                <a:solidFill>
                  <a:srgbClr val="000000"/>
                </a:solidFill>
                <a:latin typeface="Open Sans Light"/>
                <a:ea typeface="Open Sans Light"/>
                <a:cs typeface="Open Sans Light"/>
                <a:sym typeface="Open Sans Light"/>
              </a:rPr>
              <a:t>Alabama’s average salary is $39,000.  Income can exceed $150,000 depending on the area of the business and clientele.  </a:t>
            </a:r>
            <a:endParaRPr sz="1300" b="0" i="0" u="none" strike="noStrike" cap="none">
              <a:solidFill>
                <a:srgbClr val="000000"/>
              </a:solidFill>
              <a:latin typeface="Arial"/>
              <a:ea typeface="Arial"/>
              <a:cs typeface="Arial"/>
              <a:sym typeface="Arial"/>
            </a:endParaRPr>
          </a:p>
        </p:txBody>
      </p:sp>
      <p:pic>
        <p:nvPicPr>
          <p:cNvPr id="174" name="Google Shape;174;p8"/>
          <p:cNvPicPr preferRelativeResize="0"/>
          <p:nvPr/>
        </p:nvPicPr>
        <p:blipFill rotWithShape="1">
          <a:blip r:embed="rId3">
            <a:alphaModFix/>
          </a:blip>
          <a:srcRect l="21301" b="3693"/>
          <a:stretch/>
        </p:blipFill>
        <p:spPr>
          <a:xfrm>
            <a:off x="7824926" y="1378123"/>
            <a:ext cx="4857040" cy="4457755"/>
          </a:xfrm>
          <a:prstGeom prst="rect">
            <a:avLst/>
          </a:prstGeom>
          <a:noFill/>
          <a:ln>
            <a:noFill/>
          </a:ln>
        </p:spPr>
      </p:pic>
      <p:pic>
        <p:nvPicPr>
          <p:cNvPr id="175" name="Google Shape;175;p8"/>
          <p:cNvPicPr preferRelativeResize="0"/>
          <p:nvPr/>
        </p:nvPicPr>
        <p:blipFill rotWithShape="1">
          <a:blip r:embed="rId4">
            <a:alphaModFix/>
          </a:blip>
          <a:srcRect l="8872" t="21547" r="23750" b="15919"/>
          <a:stretch/>
        </p:blipFill>
        <p:spPr>
          <a:xfrm>
            <a:off x="12845328" y="1378123"/>
            <a:ext cx="5315410" cy="8769903"/>
          </a:xfrm>
          <a:prstGeom prst="rect">
            <a:avLst/>
          </a:prstGeom>
          <a:noFill/>
          <a:ln>
            <a:noFill/>
          </a:ln>
        </p:spPr>
      </p:pic>
      <p:pic>
        <p:nvPicPr>
          <p:cNvPr id="176" name="Google Shape;176;p8"/>
          <p:cNvPicPr preferRelativeResize="0"/>
          <p:nvPr/>
        </p:nvPicPr>
        <p:blipFill rotWithShape="1">
          <a:blip r:embed="rId5">
            <a:alphaModFix/>
          </a:blip>
          <a:srcRect t="3814" b="3814"/>
          <a:stretch/>
        </p:blipFill>
        <p:spPr>
          <a:xfrm>
            <a:off x="1028700" y="6006896"/>
            <a:ext cx="3362380" cy="4141131"/>
          </a:xfrm>
          <a:prstGeom prst="rect">
            <a:avLst/>
          </a:prstGeom>
          <a:noFill/>
          <a:ln>
            <a:noFill/>
          </a:ln>
        </p:spPr>
      </p:pic>
      <p:pic>
        <p:nvPicPr>
          <p:cNvPr id="177" name="Google Shape;177;p8"/>
          <p:cNvPicPr preferRelativeResize="0"/>
          <p:nvPr/>
        </p:nvPicPr>
        <p:blipFill rotWithShape="1">
          <a:blip r:embed="rId6">
            <a:alphaModFix/>
          </a:blip>
          <a:srcRect t="3965"/>
          <a:stretch/>
        </p:blipFill>
        <p:spPr>
          <a:xfrm>
            <a:off x="4767826" y="6006896"/>
            <a:ext cx="2897224" cy="4141131"/>
          </a:xfrm>
          <a:prstGeom prst="rect">
            <a:avLst/>
          </a:prstGeom>
          <a:noFill/>
          <a:ln>
            <a:noFill/>
          </a:ln>
        </p:spPr>
      </p:pic>
      <p:pic>
        <p:nvPicPr>
          <p:cNvPr id="178" name="Google Shape;178;p8"/>
          <p:cNvPicPr preferRelativeResize="0"/>
          <p:nvPr/>
        </p:nvPicPr>
        <p:blipFill rotWithShape="1">
          <a:blip r:embed="rId7">
            <a:alphaModFix/>
          </a:blip>
          <a:srcRect t="21135" b="7993"/>
          <a:stretch/>
        </p:blipFill>
        <p:spPr>
          <a:xfrm>
            <a:off x="8076653" y="6034125"/>
            <a:ext cx="4353586" cy="4113902"/>
          </a:xfrm>
          <a:prstGeom prst="rect">
            <a:avLst/>
          </a:prstGeom>
          <a:noFill/>
          <a:ln>
            <a:noFill/>
          </a:ln>
        </p:spPr>
      </p:pic>
      <p:sp>
        <p:nvSpPr>
          <p:cNvPr id="179" name="Google Shape;179;p8"/>
          <p:cNvSpPr txBox="1"/>
          <p:nvPr/>
        </p:nvSpPr>
        <p:spPr>
          <a:xfrm>
            <a:off x="5570618" y="994"/>
            <a:ext cx="5492353"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COSMETOLOGY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3"/>
        <p:cNvGrpSpPr/>
        <p:nvPr/>
      </p:nvGrpSpPr>
      <p:grpSpPr>
        <a:xfrm>
          <a:off x="0" y="0"/>
          <a:ext cx="0" cy="0"/>
          <a:chOff x="0" y="0"/>
          <a:chExt cx="0" cy="0"/>
        </a:xfrm>
      </p:grpSpPr>
      <p:sp>
        <p:nvSpPr>
          <p:cNvPr id="184" name="Google Shape;184;p9"/>
          <p:cNvSpPr txBox="1"/>
          <p:nvPr/>
        </p:nvSpPr>
        <p:spPr>
          <a:xfrm>
            <a:off x="539725" y="1436300"/>
            <a:ext cx="6702900" cy="4430400"/>
          </a:xfrm>
          <a:prstGeom prst="rect">
            <a:avLst/>
          </a:prstGeom>
          <a:noFill/>
          <a:ln>
            <a:noFill/>
          </a:ln>
        </p:spPr>
        <p:txBody>
          <a:bodyPr spcFirstLastPara="1" wrap="square" lIns="0" tIns="0" rIns="0" bIns="0" anchor="t" anchorCtr="0">
            <a:spAutoFit/>
          </a:bodyPr>
          <a:lstStyle/>
          <a:p>
            <a:pPr marL="446689" marR="0" lvl="1" indent="-210644" algn="l" rtl="0">
              <a:lnSpc>
                <a:spcPct val="140038"/>
              </a:lnSpc>
              <a:spcBef>
                <a:spcPts val="0"/>
              </a:spcBef>
              <a:spcAft>
                <a:spcPts val="0"/>
              </a:spcAft>
              <a:buClr>
                <a:srgbClr val="000000"/>
              </a:buClr>
              <a:buSzPts val="1868"/>
              <a:buFont typeface="Arial"/>
              <a:buChar char="•"/>
            </a:pPr>
            <a:r>
              <a:rPr lang="en-US" sz="1868" b="0" i="0" u="none" strike="noStrike" cap="none">
                <a:solidFill>
                  <a:srgbClr val="000000"/>
                </a:solidFill>
                <a:latin typeface="Open Sans Light"/>
                <a:ea typeface="Open Sans Light"/>
                <a:cs typeface="Open Sans Light"/>
                <a:sym typeface="Open Sans Light"/>
              </a:rPr>
              <a:t>Students learn basic food production, management, and service activities. Emphasis is placed on sanitation, safety, and basic food preparation.  </a:t>
            </a:r>
            <a:endParaRPr sz="1200" b="0" i="0" u="none" strike="noStrike" cap="none">
              <a:solidFill>
                <a:srgbClr val="000000"/>
              </a:solidFill>
              <a:latin typeface="Arial"/>
              <a:ea typeface="Arial"/>
              <a:cs typeface="Arial"/>
              <a:sym typeface="Arial"/>
            </a:endParaRPr>
          </a:p>
          <a:p>
            <a:pPr marL="446689" marR="0" lvl="1" indent="-210644" algn="l" rtl="0">
              <a:lnSpc>
                <a:spcPct val="140038"/>
              </a:lnSpc>
              <a:spcBef>
                <a:spcPts val="0"/>
              </a:spcBef>
              <a:spcAft>
                <a:spcPts val="0"/>
              </a:spcAft>
              <a:buClr>
                <a:srgbClr val="000000"/>
              </a:buClr>
              <a:buSzPts val="1868"/>
              <a:buFont typeface="Arial"/>
              <a:buChar char="•"/>
            </a:pPr>
            <a:r>
              <a:rPr lang="en-US" sz="1868" b="0" i="0" u="none" strike="noStrike" cap="none">
                <a:solidFill>
                  <a:srgbClr val="000000"/>
                </a:solidFill>
                <a:latin typeface="Open Sans Light"/>
                <a:ea typeface="Open Sans Light"/>
                <a:cs typeface="Open Sans Light"/>
                <a:sym typeface="Open Sans Light"/>
              </a:rPr>
              <a:t>Skills in mathematics/measurement, communication, creative thinking and entrepreneurship are reinforced in this course.</a:t>
            </a:r>
            <a:endParaRPr sz="1200" b="0" i="0" u="none" strike="noStrike" cap="none">
              <a:solidFill>
                <a:srgbClr val="000000"/>
              </a:solidFill>
              <a:latin typeface="Arial"/>
              <a:ea typeface="Arial"/>
              <a:cs typeface="Arial"/>
              <a:sym typeface="Arial"/>
            </a:endParaRPr>
          </a:p>
          <a:p>
            <a:pPr marL="446689" marR="0" lvl="1" indent="-210644" algn="l" rtl="0">
              <a:lnSpc>
                <a:spcPct val="140038"/>
              </a:lnSpc>
              <a:spcBef>
                <a:spcPts val="0"/>
              </a:spcBef>
              <a:spcAft>
                <a:spcPts val="0"/>
              </a:spcAft>
              <a:buClr>
                <a:srgbClr val="000000"/>
              </a:buClr>
              <a:buSzPts val="1868"/>
              <a:buFont typeface="Arial"/>
              <a:buChar char="•"/>
            </a:pPr>
            <a:r>
              <a:rPr lang="en-US" sz="1868">
                <a:latin typeface="Open Sans Light"/>
                <a:ea typeface="Open Sans Light"/>
                <a:cs typeface="Open Sans Light"/>
                <a:sym typeface="Open Sans Light"/>
              </a:rPr>
              <a:t>Possible credential/certification: ServSafe</a:t>
            </a:r>
            <a:endParaRPr sz="1200" b="0" i="0" u="none" strike="noStrike" cap="none">
              <a:solidFill>
                <a:srgbClr val="000000"/>
              </a:solidFill>
              <a:latin typeface="Arial"/>
              <a:ea typeface="Arial"/>
              <a:cs typeface="Arial"/>
              <a:sym typeface="Arial"/>
            </a:endParaRPr>
          </a:p>
          <a:p>
            <a:pPr marL="446689" marR="0" lvl="1" indent="-223344" algn="l" rtl="0">
              <a:lnSpc>
                <a:spcPct val="140038"/>
              </a:lnSpc>
              <a:spcBef>
                <a:spcPts val="0"/>
              </a:spcBef>
              <a:spcAft>
                <a:spcPts val="0"/>
              </a:spcAft>
              <a:buClr>
                <a:srgbClr val="000000"/>
              </a:buClr>
              <a:buSzPts val="2068"/>
              <a:buFont typeface="Arial"/>
              <a:buChar char="•"/>
            </a:pPr>
            <a:r>
              <a:rPr lang="en-US" sz="1868" b="0" i="0" u="none" strike="noStrike" cap="none">
                <a:solidFill>
                  <a:srgbClr val="000000"/>
                </a:solidFill>
                <a:latin typeface="Open Sans Light"/>
                <a:ea typeface="Open Sans Light"/>
                <a:cs typeface="Open Sans Light"/>
                <a:sym typeface="Open Sans Light"/>
              </a:rPr>
              <a:t>The average salary in Alabama is $45,000. Starting pay is $27,560 and can exceed $84,00</a:t>
            </a:r>
            <a:r>
              <a:rPr lang="en-US" sz="2068" b="0" i="0" u="none" strike="noStrike" cap="none">
                <a:solidFill>
                  <a:srgbClr val="000000"/>
                </a:solidFill>
                <a:latin typeface="Open Sans Light"/>
                <a:ea typeface="Open Sans Light"/>
                <a:cs typeface="Open Sans Light"/>
                <a:sym typeface="Open Sans Light"/>
              </a:rPr>
              <a:t>0.  </a:t>
            </a:r>
            <a:endParaRPr sz="1400" b="0" i="0" u="none" strike="noStrike" cap="none">
              <a:solidFill>
                <a:srgbClr val="000000"/>
              </a:solidFill>
              <a:latin typeface="Arial"/>
              <a:ea typeface="Arial"/>
              <a:cs typeface="Arial"/>
              <a:sym typeface="Arial"/>
            </a:endParaRPr>
          </a:p>
        </p:txBody>
      </p:sp>
      <p:pic>
        <p:nvPicPr>
          <p:cNvPr id="185" name="Google Shape;185;p9"/>
          <p:cNvPicPr preferRelativeResize="0"/>
          <p:nvPr/>
        </p:nvPicPr>
        <p:blipFill rotWithShape="1">
          <a:blip r:embed="rId3">
            <a:alphaModFix/>
          </a:blip>
          <a:srcRect t="10207" b="13573"/>
          <a:stretch/>
        </p:blipFill>
        <p:spPr>
          <a:xfrm>
            <a:off x="8253163" y="1464867"/>
            <a:ext cx="4281518" cy="4351113"/>
          </a:xfrm>
          <a:prstGeom prst="rect">
            <a:avLst/>
          </a:prstGeom>
          <a:noFill/>
          <a:ln>
            <a:noFill/>
          </a:ln>
        </p:spPr>
      </p:pic>
      <p:pic>
        <p:nvPicPr>
          <p:cNvPr id="186" name="Google Shape;186;p9"/>
          <p:cNvPicPr preferRelativeResize="0"/>
          <p:nvPr/>
        </p:nvPicPr>
        <p:blipFill rotWithShape="1">
          <a:blip r:embed="rId4">
            <a:alphaModFix/>
          </a:blip>
          <a:srcRect t="6272" b="15342"/>
          <a:stretch/>
        </p:blipFill>
        <p:spPr>
          <a:xfrm>
            <a:off x="539733" y="6208785"/>
            <a:ext cx="3763099" cy="3932958"/>
          </a:xfrm>
          <a:prstGeom prst="rect">
            <a:avLst/>
          </a:prstGeom>
          <a:noFill/>
          <a:ln>
            <a:noFill/>
          </a:ln>
        </p:spPr>
      </p:pic>
      <p:pic>
        <p:nvPicPr>
          <p:cNvPr id="187" name="Google Shape;187;p9"/>
          <p:cNvPicPr preferRelativeResize="0"/>
          <p:nvPr/>
        </p:nvPicPr>
        <p:blipFill rotWithShape="1">
          <a:blip r:embed="rId5">
            <a:alphaModFix/>
          </a:blip>
          <a:srcRect t="25134" b="23492"/>
          <a:stretch/>
        </p:blipFill>
        <p:spPr>
          <a:xfrm>
            <a:off x="4755416" y="6158956"/>
            <a:ext cx="4306423" cy="3932958"/>
          </a:xfrm>
          <a:prstGeom prst="rect">
            <a:avLst/>
          </a:prstGeom>
          <a:noFill/>
          <a:ln>
            <a:noFill/>
          </a:ln>
        </p:spPr>
      </p:pic>
      <p:pic>
        <p:nvPicPr>
          <p:cNvPr id="188" name="Google Shape;188;p9"/>
          <p:cNvPicPr preferRelativeResize="0"/>
          <p:nvPr/>
        </p:nvPicPr>
        <p:blipFill rotWithShape="1">
          <a:blip r:embed="rId6">
            <a:alphaModFix/>
          </a:blip>
          <a:srcRect t="11994" b="11992"/>
          <a:stretch/>
        </p:blipFill>
        <p:spPr>
          <a:xfrm>
            <a:off x="9474093" y="6109127"/>
            <a:ext cx="3978930" cy="4032616"/>
          </a:xfrm>
          <a:prstGeom prst="rect">
            <a:avLst/>
          </a:prstGeom>
          <a:noFill/>
          <a:ln>
            <a:noFill/>
          </a:ln>
        </p:spPr>
      </p:pic>
      <p:pic>
        <p:nvPicPr>
          <p:cNvPr id="189" name="Google Shape;189;p9"/>
          <p:cNvPicPr preferRelativeResize="0"/>
          <p:nvPr/>
        </p:nvPicPr>
        <p:blipFill rotWithShape="1">
          <a:blip r:embed="rId7">
            <a:alphaModFix/>
          </a:blip>
          <a:srcRect l="2090" r="2089"/>
          <a:stretch/>
        </p:blipFill>
        <p:spPr>
          <a:xfrm>
            <a:off x="13002339" y="1464867"/>
            <a:ext cx="5058317" cy="4351113"/>
          </a:xfrm>
          <a:prstGeom prst="rect">
            <a:avLst/>
          </a:prstGeom>
          <a:noFill/>
          <a:ln>
            <a:noFill/>
          </a:ln>
        </p:spPr>
      </p:pic>
      <p:pic>
        <p:nvPicPr>
          <p:cNvPr id="190" name="Google Shape;190;p9"/>
          <p:cNvPicPr preferRelativeResize="0"/>
          <p:nvPr/>
        </p:nvPicPr>
        <p:blipFill rotWithShape="1">
          <a:blip r:embed="rId8">
            <a:alphaModFix/>
          </a:blip>
          <a:srcRect l="3763" t="528" r="7886"/>
          <a:stretch/>
        </p:blipFill>
        <p:spPr>
          <a:xfrm>
            <a:off x="13596242" y="6158956"/>
            <a:ext cx="4521702" cy="3932958"/>
          </a:xfrm>
          <a:prstGeom prst="rect">
            <a:avLst/>
          </a:prstGeom>
          <a:noFill/>
          <a:ln>
            <a:noFill/>
          </a:ln>
        </p:spPr>
      </p:pic>
      <p:sp>
        <p:nvSpPr>
          <p:cNvPr id="191" name="Google Shape;191;p9"/>
          <p:cNvSpPr txBox="1"/>
          <p:nvPr/>
        </p:nvSpPr>
        <p:spPr>
          <a:xfrm>
            <a:off x="4115217" y="994"/>
            <a:ext cx="8887123"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CULINARY &amp; HOSPITALITY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95"/>
        <p:cNvGrpSpPr/>
        <p:nvPr/>
      </p:nvGrpSpPr>
      <p:grpSpPr>
        <a:xfrm>
          <a:off x="0" y="0"/>
          <a:ext cx="0" cy="0"/>
          <a:chOff x="0" y="0"/>
          <a:chExt cx="0" cy="0"/>
        </a:xfrm>
      </p:grpSpPr>
      <p:pic>
        <p:nvPicPr>
          <p:cNvPr id="196" name="Google Shape;196;p10"/>
          <p:cNvPicPr preferRelativeResize="0"/>
          <p:nvPr/>
        </p:nvPicPr>
        <p:blipFill rotWithShape="1">
          <a:blip r:embed="rId3">
            <a:alphaModFix/>
          </a:blip>
          <a:srcRect l="6978" r="10470"/>
          <a:stretch/>
        </p:blipFill>
        <p:spPr>
          <a:xfrm>
            <a:off x="10210800" y="1273281"/>
            <a:ext cx="3733799" cy="5165317"/>
          </a:xfrm>
          <a:prstGeom prst="rect">
            <a:avLst/>
          </a:prstGeom>
          <a:noFill/>
          <a:ln>
            <a:noFill/>
          </a:ln>
        </p:spPr>
      </p:pic>
      <p:pic>
        <p:nvPicPr>
          <p:cNvPr id="197" name="Google Shape;197;p10"/>
          <p:cNvPicPr preferRelativeResize="0"/>
          <p:nvPr/>
        </p:nvPicPr>
        <p:blipFill rotWithShape="1">
          <a:blip r:embed="rId4">
            <a:alphaModFix/>
          </a:blip>
          <a:srcRect l="5356" r="5356"/>
          <a:stretch/>
        </p:blipFill>
        <p:spPr>
          <a:xfrm>
            <a:off x="14097000" y="1273282"/>
            <a:ext cx="3948190" cy="5165317"/>
          </a:xfrm>
          <a:prstGeom prst="rect">
            <a:avLst/>
          </a:prstGeom>
          <a:noFill/>
          <a:ln>
            <a:noFill/>
          </a:ln>
        </p:spPr>
      </p:pic>
      <p:pic>
        <p:nvPicPr>
          <p:cNvPr id="198" name="Google Shape;198;p10"/>
          <p:cNvPicPr preferRelativeResize="0"/>
          <p:nvPr/>
        </p:nvPicPr>
        <p:blipFill rotWithShape="1">
          <a:blip r:embed="rId5">
            <a:alphaModFix/>
          </a:blip>
          <a:srcRect/>
          <a:stretch/>
        </p:blipFill>
        <p:spPr>
          <a:xfrm>
            <a:off x="297888" y="6723695"/>
            <a:ext cx="4961620" cy="3308780"/>
          </a:xfrm>
          <a:prstGeom prst="rect">
            <a:avLst/>
          </a:prstGeom>
          <a:noFill/>
          <a:ln>
            <a:noFill/>
          </a:ln>
        </p:spPr>
      </p:pic>
      <p:pic>
        <p:nvPicPr>
          <p:cNvPr id="199" name="Google Shape;199;p10"/>
          <p:cNvPicPr preferRelativeResize="0"/>
          <p:nvPr/>
        </p:nvPicPr>
        <p:blipFill rotWithShape="1">
          <a:blip r:embed="rId6">
            <a:alphaModFix/>
          </a:blip>
          <a:srcRect t="1079" b="8222"/>
          <a:stretch/>
        </p:blipFill>
        <p:spPr>
          <a:xfrm>
            <a:off x="5960418" y="6723695"/>
            <a:ext cx="5472220" cy="3308780"/>
          </a:xfrm>
          <a:prstGeom prst="rect">
            <a:avLst/>
          </a:prstGeom>
          <a:noFill/>
          <a:ln>
            <a:noFill/>
          </a:ln>
        </p:spPr>
      </p:pic>
      <p:pic>
        <p:nvPicPr>
          <p:cNvPr id="200" name="Google Shape;200;p10"/>
          <p:cNvPicPr preferRelativeResize="0"/>
          <p:nvPr/>
        </p:nvPicPr>
        <p:blipFill rotWithShape="1">
          <a:blip r:embed="rId7">
            <a:alphaModFix/>
          </a:blip>
          <a:srcRect t="10481" b="3029"/>
          <a:stretch/>
        </p:blipFill>
        <p:spPr>
          <a:xfrm>
            <a:off x="11895986" y="6723695"/>
            <a:ext cx="5738498" cy="3308780"/>
          </a:xfrm>
          <a:prstGeom prst="rect">
            <a:avLst/>
          </a:prstGeom>
          <a:noFill/>
          <a:ln>
            <a:noFill/>
          </a:ln>
        </p:spPr>
      </p:pic>
      <p:sp>
        <p:nvSpPr>
          <p:cNvPr id="201" name="Google Shape;201;p10"/>
          <p:cNvSpPr txBox="1"/>
          <p:nvPr/>
        </p:nvSpPr>
        <p:spPr>
          <a:xfrm>
            <a:off x="4816429" y="994"/>
            <a:ext cx="7760196"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HEALTHCARE SCIENCE</a:t>
            </a:r>
            <a:endParaRPr sz="1400" b="0" i="0" u="none" strike="noStrike" cap="none">
              <a:solidFill>
                <a:srgbClr val="000000"/>
              </a:solidFill>
              <a:latin typeface="Arial"/>
              <a:ea typeface="Arial"/>
              <a:cs typeface="Arial"/>
              <a:sym typeface="Arial"/>
            </a:endParaRPr>
          </a:p>
        </p:txBody>
      </p:sp>
      <p:sp>
        <p:nvSpPr>
          <p:cNvPr id="202" name="Google Shape;202;p10"/>
          <p:cNvSpPr txBox="1"/>
          <p:nvPr/>
        </p:nvSpPr>
        <p:spPr>
          <a:xfrm>
            <a:off x="179775" y="1244700"/>
            <a:ext cx="4636800" cy="5478900"/>
          </a:xfrm>
          <a:prstGeom prst="rect">
            <a:avLst/>
          </a:prstGeom>
          <a:noFill/>
          <a:ln>
            <a:noFill/>
          </a:ln>
        </p:spPr>
        <p:txBody>
          <a:bodyPr spcFirstLastPara="1" wrap="square" lIns="0" tIns="0" rIns="0" bIns="0" anchor="t" anchorCtr="0">
            <a:spAutoFit/>
          </a:bodyPr>
          <a:lstStyle/>
          <a:p>
            <a:pPr marL="379168" marR="0" lvl="1" indent="-183233" algn="l" rtl="0">
              <a:lnSpc>
                <a:spcPct val="139977"/>
              </a:lnSpc>
              <a:spcBef>
                <a:spcPts val="0"/>
              </a:spcBef>
              <a:spcAft>
                <a:spcPts val="0"/>
              </a:spcAft>
              <a:buClr>
                <a:srgbClr val="000000"/>
              </a:buClr>
              <a:buSzPts val="1656"/>
              <a:buFont typeface="Arial"/>
              <a:buChar char="•"/>
            </a:pPr>
            <a:r>
              <a:rPr lang="en-US" sz="1656" b="0" i="0" u="none" strike="noStrike" cap="none">
                <a:solidFill>
                  <a:srgbClr val="000000"/>
                </a:solidFill>
                <a:latin typeface="Open Sans Light"/>
                <a:ea typeface="Open Sans Light"/>
                <a:cs typeface="Open Sans Light"/>
                <a:sym typeface="Open Sans Light"/>
              </a:rPr>
              <a:t>Students learn foundational skills and knowledge related to all health science occupations including, but not limited to: nursing, respiratory therapy, physical therapy, surgical technology, dentistry, orthodontist, veterinary, and emergency medical technician.  </a:t>
            </a:r>
            <a:endParaRPr sz="1300" b="0" i="0" u="none" strike="noStrike" cap="none">
              <a:solidFill>
                <a:srgbClr val="000000"/>
              </a:solidFill>
              <a:latin typeface="Arial"/>
              <a:ea typeface="Arial"/>
              <a:cs typeface="Arial"/>
              <a:sym typeface="Arial"/>
            </a:endParaRPr>
          </a:p>
          <a:p>
            <a:pPr marL="379168" marR="0" lvl="1" indent="-183233" algn="l" rtl="0">
              <a:lnSpc>
                <a:spcPct val="139977"/>
              </a:lnSpc>
              <a:spcBef>
                <a:spcPts val="0"/>
              </a:spcBef>
              <a:spcAft>
                <a:spcPts val="0"/>
              </a:spcAft>
              <a:buClr>
                <a:srgbClr val="000000"/>
              </a:buClr>
              <a:buSzPts val="1656"/>
              <a:buFont typeface="Arial"/>
              <a:buChar char="•"/>
            </a:pPr>
            <a:r>
              <a:rPr lang="en-US" sz="1656">
                <a:latin typeface="Open Sans Light"/>
                <a:ea typeface="Open Sans Light"/>
                <a:cs typeface="Open Sans Light"/>
                <a:sym typeface="Open Sans Light"/>
              </a:rPr>
              <a:t>Possible </a:t>
            </a:r>
            <a:r>
              <a:rPr lang="en-US" sz="1656" b="0" i="0" u="none" strike="noStrike" cap="none">
                <a:solidFill>
                  <a:srgbClr val="000000"/>
                </a:solidFill>
                <a:latin typeface="Open Sans Light"/>
                <a:ea typeface="Open Sans Light"/>
                <a:cs typeface="Open Sans Light"/>
                <a:sym typeface="Open Sans Light"/>
              </a:rPr>
              <a:t>credentials/certifications</a:t>
            </a:r>
            <a:r>
              <a:rPr lang="en-US" sz="1656">
                <a:latin typeface="Open Sans Light"/>
                <a:ea typeface="Open Sans Light"/>
                <a:cs typeface="Open Sans Light"/>
                <a:sym typeface="Open Sans Light"/>
              </a:rPr>
              <a:t>: </a:t>
            </a:r>
            <a:r>
              <a:rPr lang="en-US" sz="1656" b="0" i="0" u="none" strike="noStrike" cap="none">
                <a:solidFill>
                  <a:srgbClr val="000000"/>
                </a:solidFill>
                <a:latin typeface="Open Sans Light"/>
                <a:ea typeface="Open Sans Light"/>
                <a:cs typeface="Open Sans Light"/>
                <a:sym typeface="Open Sans Light"/>
              </a:rPr>
              <a:t>Certified EKG Technician, Patient Care Technician and First Aid/CPR.</a:t>
            </a:r>
            <a:endParaRPr sz="1300" b="0" i="0" u="none" strike="noStrike" cap="none">
              <a:solidFill>
                <a:srgbClr val="000000"/>
              </a:solidFill>
              <a:latin typeface="Arial"/>
              <a:ea typeface="Arial"/>
              <a:cs typeface="Arial"/>
              <a:sym typeface="Arial"/>
            </a:endParaRPr>
          </a:p>
          <a:p>
            <a:pPr marL="379168" marR="0" lvl="1" indent="-183233" algn="l" rtl="0">
              <a:lnSpc>
                <a:spcPct val="139977"/>
              </a:lnSpc>
              <a:spcBef>
                <a:spcPts val="0"/>
              </a:spcBef>
              <a:spcAft>
                <a:spcPts val="0"/>
              </a:spcAft>
              <a:buClr>
                <a:srgbClr val="000000"/>
              </a:buClr>
              <a:buSzPts val="1656"/>
              <a:buFont typeface="Arial"/>
              <a:buChar char="•"/>
            </a:pPr>
            <a:r>
              <a:rPr lang="en-US" sz="1656" b="0" i="0" u="none" strike="noStrike" cap="none">
                <a:solidFill>
                  <a:srgbClr val="000000"/>
                </a:solidFill>
                <a:latin typeface="Open Sans Light"/>
                <a:ea typeface="Open Sans Light"/>
                <a:cs typeface="Open Sans Light"/>
                <a:sym typeface="Open Sans Light"/>
              </a:rPr>
              <a:t>Must have at least a 3.0 GPA and B average in Math and Science.</a:t>
            </a:r>
            <a:endParaRPr sz="1300" b="0" i="0" u="none" strike="noStrike" cap="none">
              <a:solidFill>
                <a:srgbClr val="000000"/>
              </a:solidFill>
              <a:latin typeface="Arial"/>
              <a:ea typeface="Arial"/>
              <a:cs typeface="Arial"/>
              <a:sym typeface="Arial"/>
            </a:endParaRPr>
          </a:p>
          <a:p>
            <a:pPr marL="379168" marR="0" lvl="1" indent="-189582" algn="l" rtl="0">
              <a:lnSpc>
                <a:spcPct val="139977"/>
              </a:lnSpc>
              <a:spcBef>
                <a:spcPts val="0"/>
              </a:spcBef>
              <a:spcAft>
                <a:spcPts val="0"/>
              </a:spcAft>
              <a:buClr>
                <a:srgbClr val="000000"/>
              </a:buClr>
              <a:buSzPts val="1756"/>
              <a:buFont typeface="Arial"/>
              <a:buChar char="•"/>
            </a:pPr>
            <a:r>
              <a:rPr lang="en-US" sz="1656" b="0" i="0" u="none" strike="noStrike" cap="none">
                <a:solidFill>
                  <a:srgbClr val="000000"/>
                </a:solidFill>
                <a:latin typeface="Open Sans Light"/>
                <a:ea typeface="Open Sans Light"/>
                <a:cs typeface="Open Sans Light"/>
                <a:sym typeface="Open Sans Light"/>
              </a:rPr>
              <a:t>The average salary in Alabama is $49,000. Depending on certifications or degrees earned, the salary can exceed $80,000.</a:t>
            </a:r>
            <a:r>
              <a:rPr lang="en-US" sz="1856" b="0" i="0" u="none" strike="noStrike" cap="none">
                <a:solidFill>
                  <a:srgbClr val="000000"/>
                </a:solidFill>
                <a:latin typeface="Open Sans Light"/>
                <a:ea typeface="Open Sans Light"/>
                <a:cs typeface="Open Sans Light"/>
                <a:sym typeface="Open Sans Light"/>
              </a:rPr>
              <a:t>  </a:t>
            </a:r>
            <a:endParaRPr sz="1500" b="0" i="0" u="none" strike="noStrike" cap="none">
              <a:solidFill>
                <a:srgbClr val="000000"/>
              </a:solidFill>
              <a:latin typeface="Arial"/>
              <a:ea typeface="Arial"/>
              <a:cs typeface="Arial"/>
              <a:sym typeface="Arial"/>
            </a:endParaRPr>
          </a:p>
          <a:p>
            <a:pPr marL="0" marR="0" lvl="0" indent="0" algn="l" rtl="0">
              <a:lnSpc>
                <a:spcPct val="116400"/>
              </a:lnSpc>
              <a:spcBef>
                <a:spcPts val="0"/>
              </a:spcBef>
              <a:spcAft>
                <a:spcPts val="0"/>
              </a:spcAft>
              <a:buClr>
                <a:srgbClr val="000000"/>
              </a:buClr>
              <a:buSzPts val="1756"/>
              <a:buFont typeface="Arial"/>
              <a:buNone/>
            </a:pPr>
            <a:endParaRPr sz="1756" b="0" i="0" u="none" strike="noStrike" cap="none">
              <a:solidFill>
                <a:srgbClr val="000000"/>
              </a:solidFill>
              <a:latin typeface="Open Sans Light"/>
              <a:ea typeface="Open Sans Light"/>
              <a:cs typeface="Open Sans Light"/>
              <a:sym typeface="Open Sans Light"/>
            </a:endParaRPr>
          </a:p>
        </p:txBody>
      </p:sp>
      <p:pic>
        <p:nvPicPr>
          <p:cNvPr id="203" name="Google Shape;203;p10"/>
          <p:cNvPicPr preferRelativeResize="0"/>
          <p:nvPr/>
        </p:nvPicPr>
        <p:blipFill rotWithShape="1">
          <a:blip r:embed="rId8">
            <a:alphaModFix/>
          </a:blip>
          <a:srcRect/>
          <a:stretch/>
        </p:blipFill>
        <p:spPr>
          <a:xfrm>
            <a:off x="4996886" y="1313796"/>
            <a:ext cx="5061513" cy="49727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07"/>
        <p:cNvGrpSpPr/>
        <p:nvPr/>
      </p:nvGrpSpPr>
      <p:grpSpPr>
        <a:xfrm>
          <a:off x="0" y="0"/>
          <a:ext cx="0" cy="0"/>
          <a:chOff x="0" y="0"/>
          <a:chExt cx="0" cy="0"/>
        </a:xfrm>
      </p:grpSpPr>
      <p:pic>
        <p:nvPicPr>
          <p:cNvPr id="208" name="Google Shape;208;p11"/>
          <p:cNvPicPr preferRelativeResize="0"/>
          <p:nvPr/>
        </p:nvPicPr>
        <p:blipFill rotWithShape="1">
          <a:blip r:embed="rId3">
            <a:alphaModFix/>
          </a:blip>
          <a:srcRect t="14770" b="18343"/>
          <a:stretch/>
        </p:blipFill>
        <p:spPr>
          <a:xfrm>
            <a:off x="7890398" y="1028700"/>
            <a:ext cx="9042843" cy="4536329"/>
          </a:xfrm>
          <a:prstGeom prst="rect">
            <a:avLst/>
          </a:prstGeom>
          <a:noFill/>
          <a:ln>
            <a:noFill/>
          </a:ln>
        </p:spPr>
      </p:pic>
      <p:pic>
        <p:nvPicPr>
          <p:cNvPr id="209" name="Google Shape;209;p11"/>
          <p:cNvPicPr preferRelativeResize="0"/>
          <p:nvPr/>
        </p:nvPicPr>
        <p:blipFill rotWithShape="1">
          <a:blip r:embed="rId4">
            <a:alphaModFix/>
          </a:blip>
          <a:srcRect t="8320" b="8320"/>
          <a:stretch/>
        </p:blipFill>
        <p:spPr>
          <a:xfrm>
            <a:off x="471308" y="5557318"/>
            <a:ext cx="7185863" cy="4492459"/>
          </a:xfrm>
          <a:prstGeom prst="rect">
            <a:avLst/>
          </a:prstGeom>
          <a:noFill/>
          <a:ln>
            <a:noFill/>
          </a:ln>
        </p:spPr>
      </p:pic>
      <p:pic>
        <p:nvPicPr>
          <p:cNvPr id="210" name="Google Shape;210;p11">
            <a:hlinkClick r:id="rId5"/>
          </p:cNvPr>
          <p:cNvPicPr preferRelativeResize="0"/>
          <p:nvPr/>
        </p:nvPicPr>
        <p:blipFill rotWithShape="1">
          <a:blip r:embed="rId6">
            <a:alphaModFix/>
          </a:blip>
          <a:srcRect t="20847" b="17793"/>
          <a:stretch/>
        </p:blipFill>
        <p:spPr>
          <a:xfrm>
            <a:off x="7890398" y="5888408"/>
            <a:ext cx="9042843" cy="4161369"/>
          </a:xfrm>
          <a:prstGeom prst="rect">
            <a:avLst/>
          </a:prstGeom>
          <a:noFill/>
          <a:ln>
            <a:noFill/>
          </a:ln>
        </p:spPr>
      </p:pic>
      <p:sp>
        <p:nvSpPr>
          <p:cNvPr id="211" name="Google Shape;211;p11"/>
          <p:cNvSpPr txBox="1"/>
          <p:nvPr/>
        </p:nvSpPr>
        <p:spPr>
          <a:xfrm>
            <a:off x="6539433" y="994"/>
            <a:ext cx="3837533"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PLUMBING</a:t>
            </a:r>
            <a:endParaRPr sz="1400" b="0" i="0" u="none" strike="noStrike" cap="none">
              <a:solidFill>
                <a:srgbClr val="000000"/>
              </a:solidFill>
              <a:latin typeface="Arial"/>
              <a:ea typeface="Arial"/>
              <a:cs typeface="Arial"/>
              <a:sym typeface="Arial"/>
            </a:endParaRPr>
          </a:p>
        </p:txBody>
      </p:sp>
      <p:sp>
        <p:nvSpPr>
          <p:cNvPr id="212" name="Google Shape;212;p11"/>
          <p:cNvSpPr txBox="1"/>
          <p:nvPr/>
        </p:nvSpPr>
        <p:spPr>
          <a:xfrm>
            <a:off x="0" y="990600"/>
            <a:ext cx="7890300" cy="4492500"/>
          </a:xfrm>
          <a:prstGeom prst="rect">
            <a:avLst/>
          </a:prstGeom>
          <a:noFill/>
          <a:ln>
            <a:noFill/>
          </a:ln>
        </p:spPr>
        <p:txBody>
          <a:bodyPr spcFirstLastPara="1" wrap="square" lIns="0" tIns="0" rIns="0" bIns="0" anchor="t" anchorCtr="0">
            <a:spAutoFit/>
          </a:bodyPr>
          <a:lstStyle/>
          <a:p>
            <a:pPr marL="453389" marR="0" lvl="1" indent="-213993" algn="l" rtl="0">
              <a:lnSpc>
                <a:spcPct val="139952"/>
              </a:lnSpc>
              <a:spcBef>
                <a:spcPts val="0"/>
              </a:spcBef>
              <a:spcAft>
                <a:spcPts val="0"/>
              </a:spcAft>
              <a:buClr>
                <a:srgbClr val="000000"/>
              </a:buClr>
              <a:buSzPts val="1900"/>
              <a:buFont typeface="Arial"/>
              <a:buChar char="•"/>
            </a:pPr>
            <a:r>
              <a:rPr lang="en-US" sz="1900" b="0" i="0" u="none" strike="noStrike" cap="none">
                <a:solidFill>
                  <a:srgbClr val="000000"/>
                </a:solidFill>
                <a:latin typeface="Open Sans Light"/>
                <a:ea typeface="Open Sans Light"/>
                <a:cs typeface="Open Sans Light"/>
                <a:sym typeface="Open Sans Light"/>
              </a:rPr>
              <a:t>This program is designed to help students understand the basic fundamental principles of plumbing and pipelining                                                                    which includes maintenance, repair, construction                                                                plumbing and lawn irrigation systems. </a:t>
            </a:r>
            <a:endParaRPr sz="1200" b="0" i="0" u="none" strike="noStrike" cap="none">
              <a:solidFill>
                <a:srgbClr val="000000"/>
              </a:solidFill>
              <a:latin typeface="Arial"/>
              <a:ea typeface="Arial"/>
              <a:cs typeface="Arial"/>
              <a:sym typeface="Arial"/>
            </a:endParaRPr>
          </a:p>
          <a:p>
            <a:pPr marL="453390" marR="0" lvl="1" indent="-213993" algn="l" rtl="0">
              <a:lnSpc>
                <a:spcPct val="140066"/>
              </a:lnSpc>
              <a:spcBef>
                <a:spcPts val="0"/>
              </a:spcBef>
              <a:spcAft>
                <a:spcPts val="0"/>
              </a:spcAft>
              <a:buClr>
                <a:srgbClr val="000000"/>
              </a:buClr>
              <a:buSzPts val="1899"/>
              <a:buFont typeface="Arial"/>
              <a:buChar char="•"/>
            </a:pPr>
            <a:r>
              <a:rPr lang="en-US" sz="1899">
                <a:latin typeface="Open Sans Light"/>
                <a:ea typeface="Open Sans Light"/>
                <a:cs typeface="Open Sans Light"/>
                <a:sym typeface="Open Sans Light"/>
              </a:rPr>
              <a:t>Possible credentials/certifications: </a:t>
            </a:r>
            <a:endParaRPr sz="1899">
              <a:latin typeface="Open Sans Light"/>
              <a:ea typeface="Open Sans Light"/>
              <a:cs typeface="Open Sans Light"/>
              <a:sym typeface="Open Sans Light"/>
            </a:endParaRPr>
          </a:p>
          <a:p>
            <a:pPr marL="453390" marR="0" lvl="1" indent="-213993" algn="l" rtl="0">
              <a:lnSpc>
                <a:spcPct val="140066"/>
              </a:lnSpc>
              <a:spcBef>
                <a:spcPts val="0"/>
              </a:spcBef>
              <a:spcAft>
                <a:spcPts val="0"/>
              </a:spcAft>
              <a:buClr>
                <a:srgbClr val="000000"/>
              </a:buClr>
              <a:buSzPts val="1899"/>
              <a:buFont typeface="Arial"/>
              <a:buChar char="•"/>
            </a:pPr>
            <a:r>
              <a:rPr lang="en-US" sz="1899" b="0" i="0" u="none" strike="noStrike" cap="none">
                <a:solidFill>
                  <a:srgbClr val="000000"/>
                </a:solidFill>
                <a:latin typeface="Open Sans Light"/>
                <a:ea typeface="Open Sans Light"/>
                <a:cs typeface="Open Sans Light"/>
                <a:sym typeface="Open Sans Light"/>
              </a:rPr>
              <a:t>OSHA 10</a:t>
            </a:r>
            <a:r>
              <a:rPr lang="en-US" sz="1899">
                <a:latin typeface="Open Sans Light"/>
                <a:ea typeface="Open Sans Light"/>
                <a:cs typeface="Open Sans Light"/>
                <a:sym typeface="Open Sans Light"/>
              </a:rPr>
              <a:t>, NCCER Core and can sit for Journeyman’s test at the end of two years.</a:t>
            </a:r>
            <a:endParaRPr sz="1200" b="0" i="0" u="none" strike="noStrike" cap="none">
              <a:solidFill>
                <a:srgbClr val="000000"/>
              </a:solidFill>
              <a:latin typeface="Arial"/>
              <a:ea typeface="Arial"/>
              <a:cs typeface="Arial"/>
              <a:sym typeface="Arial"/>
            </a:endParaRPr>
          </a:p>
          <a:p>
            <a:pPr marL="453390" marR="0" lvl="1" indent="-213995" algn="l" rtl="0">
              <a:lnSpc>
                <a:spcPct val="140000"/>
              </a:lnSpc>
              <a:spcBef>
                <a:spcPts val="0"/>
              </a:spcBef>
              <a:spcAft>
                <a:spcPts val="0"/>
              </a:spcAft>
              <a:buClr>
                <a:srgbClr val="000000"/>
              </a:buClr>
              <a:buSzPts val="1900"/>
              <a:buFont typeface="Arial"/>
              <a:buChar char="•"/>
            </a:pPr>
            <a:r>
              <a:rPr lang="en-US" sz="1900" b="0" i="0" u="none" strike="noStrike" cap="none">
                <a:solidFill>
                  <a:srgbClr val="000000"/>
                </a:solidFill>
                <a:latin typeface="Open Sans Light"/>
                <a:ea typeface="Open Sans Light"/>
                <a:cs typeface="Open Sans Light"/>
                <a:sym typeface="Open Sans Light"/>
              </a:rPr>
              <a:t>There will be 83,000 jobs available within the                                                                               next 5 years due to retirements and new </a:t>
            </a:r>
            <a:r>
              <a:rPr lang="en-US" sz="1900">
                <a:latin typeface="Open Sans Light"/>
                <a:ea typeface="Open Sans Light"/>
                <a:cs typeface="Open Sans Light"/>
                <a:sym typeface="Open Sans Light"/>
              </a:rPr>
              <a:t>co</a:t>
            </a:r>
            <a:r>
              <a:rPr lang="en-US" sz="1900" b="0" i="0" u="none" strike="noStrike" cap="none">
                <a:solidFill>
                  <a:srgbClr val="000000"/>
                </a:solidFill>
                <a:latin typeface="Open Sans Light"/>
                <a:ea typeface="Open Sans Light"/>
                <a:cs typeface="Open Sans Light"/>
                <a:sym typeface="Open Sans Light"/>
              </a:rPr>
              <a:t>nstruction.                                                                        The median annual salary in Alabama is over                                                                         $43,000. The pay range is $27,040 to $58,250 and above.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16"/>
        <p:cNvGrpSpPr/>
        <p:nvPr/>
      </p:nvGrpSpPr>
      <p:grpSpPr>
        <a:xfrm>
          <a:off x="0" y="0"/>
          <a:ext cx="0" cy="0"/>
          <a:chOff x="0" y="0"/>
          <a:chExt cx="0" cy="0"/>
        </a:xfrm>
      </p:grpSpPr>
      <p:pic>
        <p:nvPicPr>
          <p:cNvPr id="217" name="Google Shape;217;p12"/>
          <p:cNvPicPr preferRelativeResize="0"/>
          <p:nvPr/>
        </p:nvPicPr>
        <p:blipFill rotWithShape="1">
          <a:blip r:embed="rId3">
            <a:alphaModFix/>
          </a:blip>
          <a:srcRect t="5801"/>
          <a:stretch/>
        </p:blipFill>
        <p:spPr>
          <a:xfrm>
            <a:off x="360800" y="5053625"/>
            <a:ext cx="5582799" cy="4890475"/>
          </a:xfrm>
          <a:prstGeom prst="rect">
            <a:avLst/>
          </a:prstGeom>
          <a:noFill/>
          <a:ln>
            <a:noFill/>
          </a:ln>
        </p:spPr>
      </p:pic>
      <p:pic>
        <p:nvPicPr>
          <p:cNvPr id="218" name="Google Shape;218;p12"/>
          <p:cNvPicPr preferRelativeResize="0"/>
          <p:nvPr/>
        </p:nvPicPr>
        <p:blipFill rotWithShape="1">
          <a:blip r:embed="rId4">
            <a:alphaModFix/>
          </a:blip>
          <a:srcRect t="12553" r="3469" b="12551"/>
          <a:stretch/>
        </p:blipFill>
        <p:spPr>
          <a:xfrm>
            <a:off x="8147644" y="930375"/>
            <a:ext cx="8637838" cy="4348899"/>
          </a:xfrm>
          <a:prstGeom prst="rect">
            <a:avLst/>
          </a:prstGeom>
          <a:noFill/>
          <a:ln>
            <a:noFill/>
          </a:ln>
        </p:spPr>
      </p:pic>
      <p:sp>
        <p:nvSpPr>
          <p:cNvPr id="219" name="Google Shape;219;p12"/>
          <p:cNvSpPr txBox="1"/>
          <p:nvPr/>
        </p:nvSpPr>
        <p:spPr>
          <a:xfrm>
            <a:off x="1295401" y="-114300"/>
            <a:ext cx="13944600" cy="1090042"/>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PUBLIC SERVICE ACADEMY</a:t>
            </a:r>
            <a:endParaRPr sz="1400" b="0" i="0" u="none" strike="noStrike" cap="none">
              <a:solidFill>
                <a:srgbClr val="000000"/>
              </a:solidFill>
              <a:latin typeface="Arial"/>
              <a:ea typeface="Arial"/>
              <a:cs typeface="Arial"/>
              <a:sym typeface="Arial"/>
            </a:endParaRPr>
          </a:p>
        </p:txBody>
      </p:sp>
      <p:sp>
        <p:nvSpPr>
          <p:cNvPr id="220" name="Google Shape;220;p12"/>
          <p:cNvSpPr txBox="1"/>
          <p:nvPr/>
        </p:nvSpPr>
        <p:spPr>
          <a:xfrm>
            <a:off x="319144" y="930375"/>
            <a:ext cx="7786843" cy="4001095"/>
          </a:xfrm>
          <a:prstGeom prst="rect">
            <a:avLst/>
          </a:prstGeom>
          <a:noFill/>
          <a:ln>
            <a:noFill/>
          </a:ln>
        </p:spPr>
        <p:txBody>
          <a:bodyPr spcFirstLastPara="1" wrap="square" lIns="0" tIns="0" rIns="0" bIns="0" anchor="t" anchorCtr="0">
            <a:spAutoFit/>
          </a:bodyPr>
          <a:lstStyle/>
          <a:p>
            <a:pPr marL="407264" marR="0" lvl="1" indent="-190932" algn="l" rtl="0">
              <a:lnSpc>
                <a:spcPct val="139978"/>
              </a:lnSpc>
              <a:spcBef>
                <a:spcPts val="0"/>
              </a:spcBef>
              <a:spcAft>
                <a:spcPts val="0"/>
              </a:spcAft>
              <a:buClr>
                <a:srgbClr val="000000"/>
              </a:buClr>
              <a:buSzPts val="1686"/>
              <a:buFont typeface="Arial"/>
              <a:buChar char="•"/>
            </a:pPr>
            <a:r>
              <a:rPr lang="en-US" sz="1686" b="0" i="0" u="none" strike="noStrike" cap="none">
                <a:solidFill>
                  <a:srgbClr val="000000"/>
                </a:solidFill>
                <a:latin typeface="Open Sans Light"/>
                <a:ea typeface="Open Sans Light"/>
                <a:cs typeface="Open Sans Light"/>
                <a:sym typeface="Open Sans Light"/>
              </a:rPr>
              <a:t>Students learn entry-level skills in a variety of public safety and public service careers such as law enforcement, paramedics, fire protection, forestry, and civil service. </a:t>
            </a:r>
            <a:endParaRPr sz="1200" b="0" i="0" u="none" strike="noStrike" cap="none">
              <a:solidFill>
                <a:srgbClr val="000000"/>
              </a:solidFill>
              <a:latin typeface="Arial"/>
              <a:ea typeface="Arial"/>
              <a:cs typeface="Arial"/>
              <a:sym typeface="Arial"/>
            </a:endParaRPr>
          </a:p>
          <a:p>
            <a:pPr marL="407264" marR="0" lvl="1" indent="-190932" algn="l" rtl="0">
              <a:lnSpc>
                <a:spcPct val="139978"/>
              </a:lnSpc>
              <a:spcBef>
                <a:spcPts val="0"/>
              </a:spcBef>
              <a:spcAft>
                <a:spcPts val="0"/>
              </a:spcAft>
              <a:buClr>
                <a:srgbClr val="000000"/>
              </a:buClr>
              <a:buSzPts val="1686"/>
              <a:buFont typeface="Arial"/>
              <a:buChar char="•"/>
            </a:pPr>
            <a:r>
              <a:rPr lang="en-US" sz="1686" b="0" i="0" u="none" strike="noStrike" cap="none">
                <a:solidFill>
                  <a:srgbClr val="000000"/>
                </a:solidFill>
                <a:latin typeface="Open Sans Light"/>
                <a:ea typeface="Open Sans Light"/>
                <a:cs typeface="Open Sans Light"/>
                <a:sym typeface="Open Sans Light"/>
              </a:rPr>
              <a:t>Physical fitness training/competitions</a:t>
            </a:r>
            <a:endParaRPr sz="1200" b="0" i="0" u="none" strike="noStrike" cap="none">
              <a:solidFill>
                <a:srgbClr val="000000"/>
              </a:solidFill>
              <a:latin typeface="Arial"/>
              <a:ea typeface="Arial"/>
              <a:cs typeface="Arial"/>
              <a:sym typeface="Arial"/>
            </a:endParaRPr>
          </a:p>
          <a:p>
            <a:pPr marL="407264" marR="0" lvl="1" indent="-190932" algn="l" rtl="0">
              <a:lnSpc>
                <a:spcPct val="139978"/>
              </a:lnSpc>
              <a:spcBef>
                <a:spcPts val="0"/>
              </a:spcBef>
              <a:spcAft>
                <a:spcPts val="0"/>
              </a:spcAft>
              <a:buClr>
                <a:srgbClr val="000000"/>
              </a:buClr>
              <a:buSzPts val="1686"/>
              <a:buFont typeface="Arial"/>
              <a:buChar char="•"/>
            </a:pPr>
            <a:r>
              <a:rPr lang="en-US" sz="1686" b="0" i="0" u="none" strike="noStrike" cap="none">
                <a:solidFill>
                  <a:srgbClr val="000000"/>
                </a:solidFill>
                <a:latin typeface="Open Sans Light"/>
                <a:ea typeface="Open Sans Light"/>
                <a:cs typeface="Open Sans Light"/>
                <a:sym typeface="Open Sans Light"/>
              </a:rPr>
              <a:t>Extensive role playing and training with a virtual program similar to Call of Duty</a:t>
            </a:r>
            <a:endParaRPr sz="1200" b="0" i="0" u="none" strike="noStrike" cap="none">
              <a:solidFill>
                <a:srgbClr val="000000"/>
              </a:solidFill>
              <a:latin typeface="Arial"/>
              <a:ea typeface="Arial"/>
              <a:cs typeface="Arial"/>
              <a:sym typeface="Arial"/>
            </a:endParaRPr>
          </a:p>
          <a:p>
            <a:pPr marL="407264" marR="0" lvl="1" indent="-190932" algn="l" rtl="0">
              <a:lnSpc>
                <a:spcPct val="139978"/>
              </a:lnSpc>
              <a:spcBef>
                <a:spcPts val="0"/>
              </a:spcBef>
              <a:spcAft>
                <a:spcPts val="0"/>
              </a:spcAft>
              <a:buClr>
                <a:srgbClr val="000000"/>
              </a:buClr>
              <a:buSzPts val="1686"/>
              <a:buFont typeface="Arial"/>
              <a:buChar char="•"/>
            </a:pPr>
            <a:r>
              <a:rPr lang="en-US" sz="1686" b="0" i="0" u="none" strike="noStrike" cap="none">
                <a:solidFill>
                  <a:srgbClr val="000000"/>
                </a:solidFill>
                <a:latin typeface="Open Sans Light"/>
                <a:ea typeface="Open Sans Light"/>
                <a:cs typeface="Open Sans Light"/>
                <a:sym typeface="Open Sans Light"/>
              </a:rPr>
              <a:t>Opportunity for Dual Enrollment/Dual Credit for Emergency Services at Jefferson State. </a:t>
            </a:r>
            <a:endParaRPr sz="1686" b="0" i="0" u="none" strike="noStrike" cap="none">
              <a:solidFill>
                <a:srgbClr val="000000"/>
              </a:solidFill>
              <a:latin typeface="Open Sans Light"/>
              <a:ea typeface="Open Sans Light"/>
              <a:cs typeface="Open Sans Light"/>
              <a:sym typeface="Open Sans Light"/>
            </a:endParaRPr>
          </a:p>
          <a:p>
            <a:pPr marL="407264" marR="0" lvl="1" indent="-190932" algn="l" rtl="0">
              <a:lnSpc>
                <a:spcPct val="139978"/>
              </a:lnSpc>
              <a:spcBef>
                <a:spcPts val="0"/>
              </a:spcBef>
              <a:spcAft>
                <a:spcPts val="0"/>
              </a:spcAft>
              <a:buClr>
                <a:srgbClr val="000000"/>
              </a:buClr>
              <a:buSzPts val="1686"/>
              <a:buFont typeface="Arial"/>
              <a:buChar char="•"/>
            </a:pPr>
            <a:r>
              <a:rPr lang="en-US" sz="1686" b="0" i="0" u="none" strike="noStrike" cap="none">
                <a:solidFill>
                  <a:srgbClr val="000000"/>
                </a:solidFill>
                <a:latin typeface="Open Sans Light"/>
                <a:ea typeface="Open Sans Light"/>
                <a:cs typeface="Open Sans Light"/>
                <a:sym typeface="Open Sans Light"/>
              </a:rPr>
              <a:t>Students have the opportunity to become CPR and First Aid Certified</a:t>
            </a:r>
            <a:endParaRPr sz="1686" b="0" i="0" u="none" strike="noStrike" cap="none">
              <a:solidFill>
                <a:srgbClr val="000000"/>
              </a:solidFill>
              <a:latin typeface="Open Sans Light"/>
              <a:ea typeface="Open Sans Light"/>
              <a:cs typeface="Open Sans Light"/>
              <a:sym typeface="Open Sans Light"/>
            </a:endParaRPr>
          </a:p>
          <a:p>
            <a:pPr marL="407264" marR="0" lvl="1" indent="-190932" algn="l" rtl="0">
              <a:lnSpc>
                <a:spcPct val="139978"/>
              </a:lnSpc>
              <a:spcBef>
                <a:spcPts val="0"/>
              </a:spcBef>
              <a:spcAft>
                <a:spcPts val="0"/>
              </a:spcAft>
              <a:buClr>
                <a:srgbClr val="000000"/>
              </a:buClr>
              <a:buSzPts val="1686"/>
              <a:buFont typeface="Arial"/>
              <a:buChar char="•"/>
            </a:pPr>
            <a:r>
              <a:rPr lang="en-US" sz="1686" b="0" i="0" u="none" strike="noStrike" cap="none">
                <a:solidFill>
                  <a:srgbClr val="000000"/>
                </a:solidFill>
                <a:latin typeface="Open Sans Light"/>
                <a:ea typeface="Open Sans Light"/>
                <a:cs typeface="Open Sans Light"/>
                <a:sym typeface="Open Sans Light"/>
              </a:rPr>
              <a:t>The average Alabama salary is $40,000 and can exceed $90,000 depending on your ranking/education.  </a:t>
            </a:r>
            <a:endParaRPr sz="1200" b="0" i="0" u="none" strike="noStrike" cap="none">
              <a:solidFill>
                <a:srgbClr val="000000"/>
              </a:solidFill>
              <a:latin typeface="Arial"/>
              <a:ea typeface="Arial"/>
              <a:cs typeface="Arial"/>
              <a:sym typeface="Arial"/>
            </a:endParaRPr>
          </a:p>
          <a:p>
            <a:pPr marL="0" marR="0" lvl="0" indent="0" algn="l" rtl="0">
              <a:lnSpc>
                <a:spcPct val="139978"/>
              </a:lnSpc>
              <a:spcBef>
                <a:spcPts val="0"/>
              </a:spcBef>
              <a:spcAft>
                <a:spcPts val="0"/>
              </a:spcAft>
              <a:buClr>
                <a:srgbClr val="000000"/>
              </a:buClr>
              <a:buSzPts val="1886"/>
              <a:buFont typeface="Arial"/>
              <a:buNone/>
            </a:pPr>
            <a:endParaRPr sz="1886" b="0" i="0" u="none" strike="noStrike" cap="none">
              <a:solidFill>
                <a:srgbClr val="000000"/>
              </a:solidFill>
              <a:latin typeface="Open Sans Light"/>
              <a:ea typeface="Open Sans Light"/>
              <a:cs typeface="Open Sans Light"/>
              <a:sym typeface="Open Sans Light"/>
            </a:endParaRPr>
          </a:p>
        </p:txBody>
      </p:sp>
      <p:pic>
        <p:nvPicPr>
          <p:cNvPr id="221" name="Google Shape;221;p12" descr="DVIDS - Images - AFSOC airmen train like athletes to ..."/>
          <p:cNvPicPr preferRelativeResize="0"/>
          <p:nvPr/>
        </p:nvPicPr>
        <p:blipFill rotWithShape="1">
          <a:blip r:embed="rId5">
            <a:alphaModFix/>
          </a:blip>
          <a:srcRect/>
          <a:stretch/>
        </p:blipFill>
        <p:spPr>
          <a:xfrm>
            <a:off x="6553200" y="5533620"/>
            <a:ext cx="9982200" cy="441047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25"/>
        <p:cNvGrpSpPr/>
        <p:nvPr/>
      </p:nvGrpSpPr>
      <p:grpSpPr>
        <a:xfrm>
          <a:off x="0" y="0"/>
          <a:ext cx="0" cy="0"/>
          <a:chOff x="0" y="0"/>
          <a:chExt cx="0" cy="0"/>
        </a:xfrm>
      </p:grpSpPr>
      <p:pic>
        <p:nvPicPr>
          <p:cNvPr id="226" name="Google Shape;226;p13"/>
          <p:cNvPicPr preferRelativeResize="0"/>
          <p:nvPr/>
        </p:nvPicPr>
        <p:blipFill rotWithShape="1">
          <a:blip r:embed="rId3">
            <a:alphaModFix/>
          </a:blip>
          <a:srcRect b="3508"/>
          <a:stretch/>
        </p:blipFill>
        <p:spPr>
          <a:xfrm>
            <a:off x="1028700" y="4847102"/>
            <a:ext cx="4070700" cy="5237158"/>
          </a:xfrm>
          <a:prstGeom prst="rect">
            <a:avLst/>
          </a:prstGeom>
          <a:noFill/>
          <a:ln>
            <a:noFill/>
          </a:ln>
        </p:spPr>
      </p:pic>
      <p:pic>
        <p:nvPicPr>
          <p:cNvPr id="227" name="Google Shape;227;p13"/>
          <p:cNvPicPr preferRelativeResize="0"/>
          <p:nvPr/>
        </p:nvPicPr>
        <p:blipFill rotWithShape="1">
          <a:blip r:embed="rId4">
            <a:alphaModFix/>
          </a:blip>
          <a:srcRect l="3164" r="4219"/>
          <a:stretch/>
        </p:blipFill>
        <p:spPr>
          <a:xfrm>
            <a:off x="5596635" y="4847102"/>
            <a:ext cx="6467215" cy="5237158"/>
          </a:xfrm>
          <a:prstGeom prst="rect">
            <a:avLst/>
          </a:prstGeom>
          <a:noFill/>
          <a:ln>
            <a:noFill/>
          </a:ln>
        </p:spPr>
      </p:pic>
      <p:pic>
        <p:nvPicPr>
          <p:cNvPr id="228" name="Google Shape;228;p13"/>
          <p:cNvPicPr preferRelativeResize="0"/>
          <p:nvPr/>
        </p:nvPicPr>
        <p:blipFill rotWithShape="1">
          <a:blip r:embed="rId5">
            <a:alphaModFix/>
          </a:blip>
          <a:srcRect t="8436" r="8429" b="25715"/>
          <a:stretch/>
        </p:blipFill>
        <p:spPr>
          <a:xfrm>
            <a:off x="10406873" y="1107200"/>
            <a:ext cx="6788989" cy="3661410"/>
          </a:xfrm>
          <a:prstGeom prst="rect">
            <a:avLst/>
          </a:prstGeom>
          <a:noFill/>
          <a:ln>
            <a:noFill/>
          </a:ln>
        </p:spPr>
      </p:pic>
      <p:pic>
        <p:nvPicPr>
          <p:cNvPr id="229" name="Google Shape;229;p13"/>
          <p:cNvPicPr preferRelativeResize="0"/>
          <p:nvPr/>
        </p:nvPicPr>
        <p:blipFill rotWithShape="1">
          <a:blip r:embed="rId6">
            <a:alphaModFix/>
          </a:blip>
          <a:srcRect l="10153" r="12932"/>
          <a:stretch/>
        </p:blipFill>
        <p:spPr>
          <a:xfrm>
            <a:off x="12315599" y="4847102"/>
            <a:ext cx="5764056" cy="5209740"/>
          </a:xfrm>
          <a:prstGeom prst="rect">
            <a:avLst/>
          </a:prstGeom>
          <a:noFill/>
          <a:ln>
            <a:noFill/>
          </a:ln>
        </p:spPr>
      </p:pic>
      <p:sp>
        <p:nvSpPr>
          <p:cNvPr id="230" name="Google Shape;230;p13"/>
          <p:cNvSpPr txBox="1"/>
          <p:nvPr/>
        </p:nvSpPr>
        <p:spPr>
          <a:xfrm>
            <a:off x="1028700" y="981075"/>
            <a:ext cx="9003000" cy="3866100"/>
          </a:xfrm>
          <a:prstGeom prst="rect">
            <a:avLst/>
          </a:prstGeom>
          <a:noFill/>
          <a:ln>
            <a:noFill/>
          </a:ln>
        </p:spPr>
        <p:txBody>
          <a:bodyPr spcFirstLastPara="1" wrap="square" lIns="0" tIns="0" rIns="0" bIns="0" anchor="t" anchorCtr="0">
            <a:spAutoFit/>
          </a:bodyPr>
          <a:lstStyle/>
          <a:p>
            <a:pPr marL="463332" marR="0" lvl="1" indent="-212616" algn="l" rtl="0">
              <a:lnSpc>
                <a:spcPct val="139981"/>
              </a:lnSpc>
              <a:spcBef>
                <a:spcPts val="0"/>
              </a:spcBef>
              <a:spcAft>
                <a:spcPts val="0"/>
              </a:spcAft>
              <a:buClr>
                <a:srgbClr val="000000"/>
              </a:buClr>
              <a:buSzPts val="1846"/>
              <a:buFont typeface="Arial"/>
              <a:buChar char="•"/>
            </a:pPr>
            <a:r>
              <a:rPr lang="en-US" sz="1845" b="0" i="0" u="none" strike="noStrike" cap="none">
                <a:solidFill>
                  <a:srgbClr val="000000"/>
                </a:solidFill>
                <a:latin typeface="Open Sans Light"/>
                <a:ea typeface="Open Sans Light"/>
                <a:cs typeface="Open Sans Light"/>
                <a:sym typeface="Open Sans Light"/>
              </a:rPr>
              <a:t>Students gain knowledge and skills needed in areas like mechanics, electronics, computer science, process controls, drone construction/programming, and robotics. </a:t>
            </a:r>
            <a:endParaRPr sz="1100" b="0" i="0" u="none" strike="noStrike" cap="none">
              <a:solidFill>
                <a:srgbClr val="000000"/>
              </a:solidFill>
              <a:latin typeface="Arial"/>
              <a:ea typeface="Arial"/>
              <a:cs typeface="Arial"/>
              <a:sym typeface="Arial"/>
            </a:endParaRPr>
          </a:p>
          <a:p>
            <a:pPr marL="463332" marR="0" lvl="1" indent="-212616" algn="l" rtl="0">
              <a:lnSpc>
                <a:spcPct val="139981"/>
              </a:lnSpc>
              <a:spcBef>
                <a:spcPts val="0"/>
              </a:spcBef>
              <a:spcAft>
                <a:spcPts val="0"/>
              </a:spcAft>
              <a:buClr>
                <a:srgbClr val="000000"/>
              </a:buClr>
              <a:buSzPts val="1846"/>
              <a:buFont typeface="Arial"/>
              <a:buChar char="•"/>
            </a:pPr>
            <a:r>
              <a:rPr lang="en-US" sz="1845" b="0" i="0" u="none" strike="noStrike" cap="none">
                <a:solidFill>
                  <a:srgbClr val="000000"/>
                </a:solidFill>
                <a:latin typeface="Open Sans Light"/>
                <a:ea typeface="Open Sans Light"/>
                <a:cs typeface="Open Sans Light"/>
                <a:sym typeface="Open Sans Light"/>
              </a:rPr>
              <a:t>Students must enjoy math and have an aptitude for it. </a:t>
            </a:r>
            <a:endParaRPr sz="1100" b="0" i="0" u="none" strike="noStrike" cap="none">
              <a:solidFill>
                <a:srgbClr val="000000"/>
              </a:solidFill>
              <a:latin typeface="Arial"/>
              <a:ea typeface="Arial"/>
              <a:cs typeface="Arial"/>
              <a:sym typeface="Arial"/>
            </a:endParaRPr>
          </a:p>
          <a:p>
            <a:pPr marL="463332" marR="0" lvl="1" indent="-212616" algn="l" rtl="0">
              <a:lnSpc>
                <a:spcPct val="139981"/>
              </a:lnSpc>
              <a:spcBef>
                <a:spcPts val="0"/>
              </a:spcBef>
              <a:spcAft>
                <a:spcPts val="0"/>
              </a:spcAft>
              <a:buClr>
                <a:srgbClr val="000000"/>
              </a:buClr>
              <a:buSzPts val="1846"/>
              <a:buFont typeface="Arial"/>
              <a:buChar char="•"/>
            </a:pPr>
            <a:r>
              <a:rPr lang="en-US" sz="1845">
                <a:latin typeface="Open Sans Light"/>
                <a:ea typeface="Open Sans Light"/>
                <a:cs typeface="Open Sans Light"/>
                <a:sym typeface="Open Sans Light"/>
              </a:rPr>
              <a:t>Possible certifications/credentials: </a:t>
            </a:r>
            <a:r>
              <a:rPr lang="en-US" sz="1845" b="0" i="0" u="none" strike="noStrike" cap="none">
                <a:solidFill>
                  <a:srgbClr val="000000"/>
                </a:solidFill>
                <a:latin typeface="Open Sans Light"/>
                <a:ea typeface="Open Sans Light"/>
                <a:cs typeface="Open Sans Light"/>
                <a:sym typeface="Open Sans Light"/>
              </a:rPr>
              <a:t>MSSC Safety and Maintenance </a:t>
            </a:r>
            <a:endParaRPr sz="1845" b="0" i="0" u="none" strike="noStrike" cap="none">
              <a:solidFill>
                <a:srgbClr val="000000"/>
              </a:solidFill>
              <a:latin typeface="Open Sans Light"/>
              <a:ea typeface="Open Sans Light"/>
              <a:cs typeface="Open Sans Light"/>
              <a:sym typeface="Open Sans Light"/>
            </a:endParaRPr>
          </a:p>
          <a:p>
            <a:pPr marL="463332" marR="0" lvl="1" indent="-212616" algn="l" rtl="0">
              <a:lnSpc>
                <a:spcPct val="139981"/>
              </a:lnSpc>
              <a:spcBef>
                <a:spcPts val="0"/>
              </a:spcBef>
              <a:spcAft>
                <a:spcPts val="0"/>
              </a:spcAft>
              <a:buClr>
                <a:srgbClr val="000000"/>
              </a:buClr>
              <a:buSzPts val="1846"/>
              <a:buFont typeface="Arial"/>
              <a:buChar char="•"/>
            </a:pPr>
            <a:r>
              <a:rPr lang="en-US" sz="1845" b="0" i="0" u="none" strike="noStrike" cap="none">
                <a:solidFill>
                  <a:srgbClr val="000000"/>
                </a:solidFill>
                <a:latin typeface="Open Sans Light"/>
                <a:ea typeface="Open Sans Light"/>
                <a:cs typeface="Open Sans Light"/>
                <a:sym typeface="Open Sans Light"/>
              </a:rPr>
              <a:t>All four classes taught in this program can earn you college credit at local community colleges.</a:t>
            </a:r>
            <a:endParaRPr sz="1845" b="0" i="0" u="none" strike="noStrike" cap="none">
              <a:solidFill>
                <a:srgbClr val="000000"/>
              </a:solidFill>
              <a:latin typeface="Open Sans Light"/>
              <a:ea typeface="Open Sans Light"/>
              <a:cs typeface="Open Sans Light"/>
              <a:sym typeface="Open Sans Light"/>
            </a:endParaRPr>
          </a:p>
          <a:p>
            <a:pPr marL="463332" marR="0" lvl="1" indent="-212616" algn="l" rtl="0">
              <a:lnSpc>
                <a:spcPct val="139981"/>
              </a:lnSpc>
              <a:spcBef>
                <a:spcPts val="0"/>
              </a:spcBef>
              <a:spcAft>
                <a:spcPts val="0"/>
              </a:spcAft>
              <a:buClr>
                <a:srgbClr val="000000"/>
              </a:buClr>
              <a:buSzPts val="1846"/>
              <a:buFont typeface="Arial"/>
              <a:buChar char="•"/>
            </a:pPr>
            <a:r>
              <a:rPr lang="en-US" sz="1845" b="0" i="0" u="none" strike="noStrike" cap="none">
                <a:solidFill>
                  <a:srgbClr val="000000"/>
                </a:solidFill>
                <a:latin typeface="Open Sans Light"/>
                <a:ea typeface="Open Sans Light"/>
                <a:cs typeface="Open Sans Light"/>
                <a:sym typeface="Open Sans Light"/>
              </a:rPr>
              <a:t>The median salary in Alabama is $113,200.  Salaries start at $63,900 and can reach $153,290 or higher.  </a:t>
            </a:r>
            <a:endParaRPr sz="1100" b="0" i="0" u="none" strike="noStrike" cap="none">
              <a:solidFill>
                <a:srgbClr val="000000"/>
              </a:solidFill>
              <a:latin typeface="Arial"/>
              <a:ea typeface="Arial"/>
              <a:cs typeface="Arial"/>
              <a:sym typeface="Arial"/>
            </a:endParaRPr>
          </a:p>
          <a:p>
            <a:pPr marL="0" marR="0" lvl="0" indent="0" algn="l" rtl="0">
              <a:lnSpc>
                <a:spcPct val="139981"/>
              </a:lnSpc>
              <a:spcBef>
                <a:spcPts val="0"/>
              </a:spcBef>
              <a:spcAft>
                <a:spcPts val="0"/>
              </a:spcAft>
              <a:buClr>
                <a:srgbClr val="000000"/>
              </a:buClr>
              <a:buSzPts val="2146"/>
              <a:buFont typeface="Arial"/>
              <a:buNone/>
            </a:pPr>
            <a:endParaRPr sz="2146" b="0" i="0" u="none" strike="noStrike" cap="none">
              <a:solidFill>
                <a:srgbClr val="000000"/>
              </a:solidFill>
              <a:latin typeface="Open Sans Light"/>
              <a:ea typeface="Open Sans Light"/>
              <a:cs typeface="Open Sans Light"/>
              <a:sym typeface="Open Sans Light"/>
            </a:endParaRPr>
          </a:p>
        </p:txBody>
      </p:sp>
      <p:sp>
        <p:nvSpPr>
          <p:cNvPr id="231" name="Google Shape;231;p13"/>
          <p:cNvSpPr txBox="1"/>
          <p:nvPr/>
        </p:nvSpPr>
        <p:spPr>
          <a:xfrm>
            <a:off x="7162589" y="994"/>
            <a:ext cx="3598218"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ROBOTICS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35"/>
        <p:cNvGrpSpPr/>
        <p:nvPr/>
      </p:nvGrpSpPr>
      <p:grpSpPr>
        <a:xfrm>
          <a:off x="0" y="0"/>
          <a:ext cx="0" cy="0"/>
          <a:chOff x="0" y="0"/>
          <a:chExt cx="0" cy="0"/>
        </a:xfrm>
      </p:grpSpPr>
      <p:pic>
        <p:nvPicPr>
          <p:cNvPr id="236" name="Google Shape;236;p14">
            <a:hlinkClick r:id="rId3"/>
          </p:cNvPr>
          <p:cNvPicPr preferRelativeResize="0"/>
          <p:nvPr/>
        </p:nvPicPr>
        <p:blipFill rotWithShape="1">
          <a:blip r:embed="rId4">
            <a:alphaModFix/>
          </a:blip>
          <a:srcRect l="10293" r="1280" b="10044"/>
          <a:stretch/>
        </p:blipFill>
        <p:spPr>
          <a:xfrm>
            <a:off x="9144000" y="1028700"/>
            <a:ext cx="7594574" cy="5150625"/>
          </a:xfrm>
          <a:prstGeom prst="rect">
            <a:avLst/>
          </a:prstGeom>
          <a:noFill/>
          <a:ln>
            <a:noFill/>
          </a:ln>
        </p:spPr>
      </p:pic>
      <p:pic>
        <p:nvPicPr>
          <p:cNvPr id="237" name="Google Shape;237;p14"/>
          <p:cNvPicPr preferRelativeResize="0"/>
          <p:nvPr/>
        </p:nvPicPr>
        <p:blipFill rotWithShape="1">
          <a:blip r:embed="rId5">
            <a:alphaModFix/>
          </a:blip>
          <a:srcRect t="6840" b="23786"/>
          <a:stretch/>
        </p:blipFill>
        <p:spPr>
          <a:xfrm>
            <a:off x="9144000" y="6335576"/>
            <a:ext cx="7594572" cy="3837124"/>
          </a:xfrm>
          <a:prstGeom prst="rect">
            <a:avLst/>
          </a:prstGeom>
          <a:noFill/>
          <a:ln>
            <a:noFill/>
          </a:ln>
        </p:spPr>
      </p:pic>
      <p:pic>
        <p:nvPicPr>
          <p:cNvPr id="238" name="Google Shape;238;p14"/>
          <p:cNvPicPr preferRelativeResize="0"/>
          <p:nvPr/>
        </p:nvPicPr>
        <p:blipFill rotWithShape="1">
          <a:blip r:embed="rId6">
            <a:alphaModFix/>
          </a:blip>
          <a:srcRect t="2646" r="1757" b="22017"/>
          <a:stretch/>
        </p:blipFill>
        <p:spPr>
          <a:xfrm>
            <a:off x="4374476" y="5960800"/>
            <a:ext cx="4613275" cy="4211900"/>
          </a:xfrm>
          <a:prstGeom prst="rect">
            <a:avLst/>
          </a:prstGeom>
          <a:noFill/>
          <a:ln>
            <a:noFill/>
          </a:ln>
        </p:spPr>
      </p:pic>
      <p:sp>
        <p:nvSpPr>
          <p:cNvPr id="239" name="Google Shape;239;p14"/>
          <p:cNvSpPr txBox="1"/>
          <p:nvPr/>
        </p:nvSpPr>
        <p:spPr>
          <a:xfrm>
            <a:off x="6977394" y="994"/>
            <a:ext cx="3343573"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WELDING</a:t>
            </a:r>
            <a:endParaRPr sz="1400" b="0" i="0" u="none" strike="noStrike" cap="none">
              <a:solidFill>
                <a:srgbClr val="000000"/>
              </a:solidFill>
              <a:latin typeface="Arial"/>
              <a:ea typeface="Arial"/>
              <a:cs typeface="Arial"/>
              <a:sym typeface="Arial"/>
            </a:endParaRPr>
          </a:p>
        </p:txBody>
      </p:sp>
      <p:sp>
        <p:nvSpPr>
          <p:cNvPr id="240" name="Google Shape;240;p14"/>
          <p:cNvSpPr txBox="1"/>
          <p:nvPr/>
        </p:nvSpPr>
        <p:spPr>
          <a:xfrm>
            <a:off x="252100" y="981075"/>
            <a:ext cx="8115300" cy="4671900"/>
          </a:xfrm>
          <a:prstGeom prst="rect">
            <a:avLst/>
          </a:prstGeom>
          <a:noFill/>
          <a:ln>
            <a:noFill/>
          </a:ln>
        </p:spPr>
        <p:txBody>
          <a:bodyPr spcFirstLastPara="1" wrap="square" lIns="0" tIns="0" rIns="0" bIns="0" anchor="t" anchorCtr="0">
            <a:spAutoFit/>
          </a:bodyPr>
          <a:lstStyle/>
          <a:p>
            <a:pPr marL="480513" marR="0" lvl="1" indent="-225968" algn="l" rtl="0">
              <a:lnSpc>
                <a:spcPct val="140000"/>
              </a:lnSpc>
              <a:spcBef>
                <a:spcPts val="0"/>
              </a:spcBef>
              <a:spcAft>
                <a:spcPts val="0"/>
              </a:spcAft>
              <a:buClr>
                <a:srgbClr val="000000"/>
              </a:buClr>
              <a:buSzPts val="2000"/>
              <a:buChar char="•"/>
            </a:pPr>
            <a:r>
              <a:rPr lang="en-US" sz="2000" i="0" u="none" strike="noStrike" cap="none">
                <a:solidFill>
                  <a:srgbClr val="000000"/>
                </a:solidFill>
                <a:latin typeface="Open Sans Light"/>
                <a:ea typeface="Open Sans Light"/>
                <a:cs typeface="Open Sans Light"/>
                <a:sym typeface="Open Sans Light"/>
              </a:rPr>
              <a:t>Students learn how to permanently join metals together using electricity and other heat sources. Students also learn how to set up and operate cutting/welding equipment, and other types of machines according to industry standards.  </a:t>
            </a:r>
            <a:endParaRPr sz="2000" i="0" u="none" strike="noStrike" cap="none">
              <a:solidFill>
                <a:srgbClr val="000000"/>
              </a:solidFill>
            </a:endParaRPr>
          </a:p>
          <a:p>
            <a:pPr marL="480513" marR="0" lvl="1" indent="-225968" algn="l" rtl="0">
              <a:lnSpc>
                <a:spcPct val="140000"/>
              </a:lnSpc>
              <a:spcBef>
                <a:spcPts val="0"/>
              </a:spcBef>
              <a:spcAft>
                <a:spcPts val="0"/>
              </a:spcAft>
              <a:buClr>
                <a:srgbClr val="000000"/>
              </a:buClr>
              <a:buSzPts val="2000"/>
              <a:buFont typeface="Arial"/>
              <a:buChar char="•"/>
            </a:pPr>
            <a:r>
              <a:rPr lang="en-US" sz="2000">
                <a:latin typeface="Open Sans Light"/>
                <a:ea typeface="Open Sans Light"/>
                <a:cs typeface="Open Sans Light"/>
                <a:sym typeface="Open Sans Light"/>
              </a:rPr>
              <a:t>Possible certifications/credentials: </a:t>
            </a:r>
            <a:r>
              <a:rPr lang="en-US" sz="2000" i="0" u="none" strike="noStrike" cap="none">
                <a:solidFill>
                  <a:srgbClr val="000000"/>
                </a:solidFill>
                <a:latin typeface="Open Sans Light"/>
                <a:ea typeface="Open Sans Light"/>
                <a:cs typeface="Open Sans Light"/>
                <a:sym typeface="Open Sans Light"/>
              </a:rPr>
              <a:t>OSHA 10 card</a:t>
            </a:r>
            <a:r>
              <a:rPr lang="en-US" sz="2000">
                <a:latin typeface="Open Sans Light"/>
                <a:ea typeface="Open Sans Light"/>
                <a:cs typeface="Open Sans Light"/>
                <a:sym typeface="Open Sans Light"/>
              </a:rPr>
              <a:t>, </a:t>
            </a:r>
            <a:r>
              <a:rPr lang="en-US" sz="2000" i="0" u="none" strike="noStrike" cap="none">
                <a:solidFill>
                  <a:srgbClr val="000000"/>
                </a:solidFill>
                <a:latin typeface="Open Sans Light"/>
                <a:ea typeface="Open Sans Light"/>
                <a:cs typeface="Open Sans Light"/>
                <a:sym typeface="Open Sans Light"/>
              </a:rPr>
              <a:t>NCCER credential in Welding</a:t>
            </a:r>
            <a:r>
              <a:rPr lang="en-US" sz="2000"/>
              <a:t> and s</a:t>
            </a:r>
            <a:r>
              <a:rPr lang="en-US" sz="2000" i="0" u="none" strike="noStrike" cap="none">
                <a:solidFill>
                  <a:srgbClr val="000000"/>
                </a:solidFill>
                <a:latin typeface="Open Sans Light"/>
                <a:ea typeface="Open Sans Light"/>
                <a:cs typeface="Open Sans Light"/>
                <a:sym typeface="Open Sans Light"/>
              </a:rPr>
              <a:t>everal other American Welding Society certifications are available through the program as well.</a:t>
            </a:r>
            <a:endParaRPr sz="2000" i="0" u="none" strike="noStrike" cap="none">
              <a:solidFill>
                <a:srgbClr val="000000"/>
              </a:solidFill>
            </a:endParaRPr>
          </a:p>
          <a:p>
            <a:pPr marL="480513" marR="0" lvl="1" indent="-225968" algn="l" rtl="0">
              <a:lnSpc>
                <a:spcPct val="140000"/>
              </a:lnSpc>
              <a:spcBef>
                <a:spcPts val="0"/>
              </a:spcBef>
              <a:spcAft>
                <a:spcPts val="0"/>
              </a:spcAft>
              <a:buClr>
                <a:srgbClr val="000000"/>
              </a:buClr>
              <a:buSzPts val="2000"/>
              <a:buChar char="•"/>
            </a:pPr>
            <a:r>
              <a:rPr lang="en-US" sz="2000" i="0" u="none" strike="noStrike" cap="none">
                <a:solidFill>
                  <a:srgbClr val="000000"/>
                </a:solidFill>
                <a:latin typeface="Open Sans Light"/>
                <a:ea typeface="Open Sans Light"/>
                <a:cs typeface="Open Sans Light"/>
                <a:sym typeface="Open Sans Light"/>
              </a:rPr>
              <a:t>Alabama’s median salary is $35,920. The salary ranges from $24,140 to $52,190.  Underwater welders start out around $60,000 and average over $86,000. </a:t>
            </a:r>
            <a:endParaRPr sz="2000" i="0" u="none" strike="noStrike" cap="none">
              <a:solidFill>
                <a:srgbClr val="000000"/>
              </a:solidFill>
            </a:endParaRPr>
          </a:p>
        </p:txBody>
      </p:sp>
      <p:pic>
        <p:nvPicPr>
          <p:cNvPr id="241" name="Google Shape;241;p14"/>
          <p:cNvPicPr preferRelativeResize="0"/>
          <p:nvPr/>
        </p:nvPicPr>
        <p:blipFill rotWithShape="1">
          <a:blip r:embed="rId7">
            <a:alphaModFix/>
          </a:blip>
          <a:srcRect/>
          <a:stretch/>
        </p:blipFill>
        <p:spPr>
          <a:xfrm>
            <a:off x="99875" y="5960800"/>
            <a:ext cx="4014926" cy="4211900"/>
          </a:xfrm>
          <a:prstGeom prst="rect">
            <a:avLst/>
          </a:prstGeom>
          <a:solidFill>
            <a:srgbClr val="7F7F7F"/>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p:nvPr/>
        </p:nvSpPr>
        <p:spPr>
          <a:xfrm>
            <a:off x="0" y="0"/>
            <a:ext cx="18288001" cy="1178400"/>
          </a:xfrm>
          <a:prstGeom prst="rect">
            <a:avLst/>
          </a:prstGeom>
          <a:noFill/>
          <a:ln>
            <a:noFill/>
          </a:ln>
        </p:spPr>
        <p:txBody>
          <a:bodyPr spcFirstLastPara="1" wrap="square" lIns="91425" tIns="91425" rIns="91425" bIns="91425" anchor="t" anchorCtr="0">
            <a:no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chemeClr val="dk1"/>
                </a:solidFill>
                <a:latin typeface="Open Sans Light"/>
                <a:ea typeface="Open Sans Light"/>
                <a:cs typeface="Open Sans Light"/>
                <a:sym typeface="Open Sans Light"/>
              </a:rPr>
              <a:t>QUESTIONS</a:t>
            </a:r>
            <a:endParaRPr sz="60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Light"/>
              <a:buChar char="●"/>
            </a:pPr>
            <a:r>
              <a:rPr lang="en-US" sz="2639" b="1" i="0" u="none" strike="noStrike" cap="none">
                <a:solidFill>
                  <a:schemeClr val="dk1"/>
                </a:solidFill>
                <a:latin typeface="Open Sans"/>
                <a:ea typeface="Open Sans"/>
                <a:cs typeface="Open Sans"/>
                <a:sym typeface="Open Sans"/>
              </a:rPr>
              <a:t>Who should apply?</a:t>
            </a:r>
            <a:r>
              <a:rPr lang="en-US" sz="2639" b="0" i="0" u="none" strike="noStrike" cap="none">
                <a:solidFill>
                  <a:schemeClr val="dk1"/>
                </a:solidFill>
                <a:latin typeface="Open Sans Light"/>
                <a:ea typeface="Open Sans Light"/>
                <a:cs typeface="Open Sans Light"/>
                <a:sym typeface="Open Sans Light"/>
              </a:rPr>
              <a:t>  Students typically apply in the 10th grade and come to CTEC 11th/12th grade.</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Light"/>
              <a:buChar char="●"/>
            </a:pPr>
            <a:r>
              <a:rPr lang="en-US" sz="2639" b="1" i="0" u="none" strike="noStrike" cap="none">
                <a:solidFill>
                  <a:schemeClr val="dk1"/>
                </a:solidFill>
                <a:latin typeface="Open Sans"/>
                <a:ea typeface="Open Sans"/>
                <a:cs typeface="Open Sans"/>
                <a:sym typeface="Open Sans"/>
              </a:rPr>
              <a:t>Where is CTEC located and how do I get there? </a:t>
            </a:r>
            <a:r>
              <a:rPr lang="en-US" sz="2639" b="0" i="0" u="none" strike="noStrike" cap="none">
                <a:solidFill>
                  <a:schemeClr val="dk1"/>
                </a:solidFill>
                <a:latin typeface="Open Sans Light"/>
                <a:ea typeface="Open Sans Light"/>
                <a:cs typeface="Open Sans Light"/>
                <a:sym typeface="Open Sans Light"/>
              </a:rPr>
              <a:t>We are located in Columbiana and you can ride the bus or drive.</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a:buChar char="●"/>
            </a:pPr>
            <a:r>
              <a:rPr lang="en-US" sz="2639" b="1" i="0" u="none" strike="noStrike" cap="none">
                <a:solidFill>
                  <a:schemeClr val="dk1"/>
                </a:solidFill>
                <a:latin typeface="Open Sans"/>
                <a:ea typeface="Open Sans"/>
                <a:cs typeface="Open Sans"/>
                <a:sym typeface="Open Sans"/>
              </a:rPr>
              <a:t>How much does it cost?  </a:t>
            </a:r>
            <a:r>
              <a:rPr lang="en-US" sz="2639" b="0" i="0" u="none" strike="noStrike" cap="none">
                <a:solidFill>
                  <a:schemeClr val="dk1"/>
                </a:solidFill>
                <a:latin typeface="Open Sans Light"/>
                <a:ea typeface="Open Sans Light"/>
                <a:cs typeface="Open Sans Light"/>
                <a:sym typeface="Open Sans Light"/>
              </a:rPr>
              <a:t>It depends on the program but fees don’t have to be paid until you start the program.</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Light"/>
              <a:buChar char="●"/>
            </a:pPr>
            <a:r>
              <a:rPr lang="en-US" sz="2639" b="1" i="0" u="none" strike="noStrike" cap="none">
                <a:solidFill>
                  <a:schemeClr val="dk1"/>
                </a:solidFill>
                <a:latin typeface="Open Sans"/>
                <a:ea typeface="Open Sans"/>
                <a:cs typeface="Open Sans"/>
                <a:sym typeface="Open Sans"/>
              </a:rPr>
              <a:t>Will I miss my other classes?</a:t>
            </a:r>
            <a:r>
              <a:rPr lang="en-US" sz="2639" b="0" i="0" u="none" strike="noStrike" cap="none">
                <a:solidFill>
                  <a:schemeClr val="dk1"/>
                </a:solidFill>
                <a:latin typeface="Open Sans Light"/>
                <a:ea typeface="Open Sans Light"/>
                <a:cs typeface="Open Sans Light"/>
                <a:sym typeface="Open Sans Light"/>
              </a:rPr>
              <a:t> You will not miss </a:t>
            </a:r>
            <a:r>
              <a:rPr lang="en-US" sz="2639">
                <a:solidFill>
                  <a:schemeClr val="dk1"/>
                </a:solidFill>
                <a:latin typeface="Open Sans Light"/>
                <a:ea typeface="Open Sans Light"/>
                <a:cs typeface="Open Sans Light"/>
                <a:sym typeface="Open Sans Light"/>
              </a:rPr>
              <a:t>any classes, CTEC is part of your schedule. </a:t>
            </a:r>
            <a:r>
              <a:rPr lang="en-US" sz="2639" b="0" i="0" u="none" strike="noStrike" cap="none">
                <a:solidFill>
                  <a:schemeClr val="dk1"/>
                </a:solidFill>
                <a:latin typeface="Open Sans Light"/>
                <a:ea typeface="Open Sans Light"/>
                <a:cs typeface="Open Sans Light"/>
                <a:sym typeface="Open Sans Light"/>
              </a:rPr>
              <a:t>1st year students come in the morning and 2nd year students come in the afternoon. Depending on which school that you are at, you may just do your core classes at your home school. </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Light"/>
              <a:buChar char="●"/>
            </a:pPr>
            <a:r>
              <a:rPr lang="en-US" sz="2639" b="1" i="0" u="none" strike="noStrike" cap="none">
                <a:solidFill>
                  <a:schemeClr val="dk1"/>
                </a:solidFill>
                <a:latin typeface="Open Sans"/>
                <a:ea typeface="Open Sans"/>
                <a:cs typeface="Open Sans"/>
                <a:sym typeface="Open Sans"/>
              </a:rPr>
              <a:t>What about sports or band? </a:t>
            </a:r>
            <a:r>
              <a:rPr lang="en-US" sz="2639" b="0" i="0" u="none" strike="noStrike" cap="none">
                <a:solidFill>
                  <a:schemeClr val="dk1"/>
                </a:solidFill>
                <a:latin typeface="Open Sans Light"/>
                <a:ea typeface="Open Sans Light"/>
                <a:cs typeface="Open Sans Light"/>
                <a:sym typeface="Open Sans Light"/>
              </a:rPr>
              <a:t>It is up to your sponsor if you can do both, it depends on if it will fit into your schedule</a:t>
            </a:r>
            <a:r>
              <a:rPr lang="en-US" sz="2639">
                <a:solidFill>
                  <a:schemeClr val="dk1"/>
                </a:solidFill>
                <a:latin typeface="Open Sans Light"/>
                <a:ea typeface="Open Sans Light"/>
                <a:cs typeface="Open Sans Light"/>
                <a:sym typeface="Open Sans Light"/>
              </a:rPr>
              <a:t>.</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Light"/>
              <a:buChar char="●"/>
            </a:pPr>
            <a:r>
              <a:rPr lang="en-US" sz="2639" b="1" i="0" u="none" strike="noStrike" cap="none">
                <a:solidFill>
                  <a:schemeClr val="dk1"/>
                </a:solidFill>
                <a:latin typeface="Open Sans"/>
                <a:ea typeface="Open Sans"/>
                <a:cs typeface="Open Sans"/>
                <a:sym typeface="Open Sans"/>
              </a:rPr>
              <a:t>What are the requirements?</a:t>
            </a:r>
            <a:r>
              <a:rPr lang="en-US" sz="2639" b="0" i="0" u="none" strike="noStrike" cap="none">
                <a:solidFill>
                  <a:schemeClr val="dk1"/>
                </a:solidFill>
                <a:latin typeface="Open Sans Light"/>
                <a:ea typeface="Open Sans Light"/>
                <a:cs typeface="Open Sans Light"/>
                <a:sym typeface="Open Sans Light"/>
              </a:rPr>
              <a:t> You must have already completed health/career prep and be on track to graduate. There are specific GPA requirements for some programs.</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a:buChar char="●"/>
            </a:pPr>
            <a:r>
              <a:rPr lang="en-US" sz="2639" b="1" i="0" u="none" strike="noStrike" cap="none">
                <a:solidFill>
                  <a:schemeClr val="dk1"/>
                </a:solidFill>
                <a:latin typeface="Open Sans"/>
                <a:ea typeface="Open Sans"/>
                <a:cs typeface="Open Sans"/>
                <a:sym typeface="Open Sans"/>
              </a:rPr>
              <a:t>Can I be a remote learner and still come to CTEC? </a:t>
            </a:r>
            <a:r>
              <a:rPr lang="en-US" sz="2639">
                <a:solidFill>
                  <a:schemeClr val="dk1"/>
                </a:solidFill>
                <a:latin typeface="Open Sans Light"/>
                <a:ea typeface="Open Sans Light"/>
                <a:cs typeface="Open Sans Light"/>
                <a:sym typeface="Open Sans Light"/>
              </a:rPr>
              <a:t>This year, all CTEC programs are in person but students can do their other classes virtually. </a:t>
            </a:r>
            <a:r>
              <a:rPr lang="en-US" sz="2639" b="0" i="0" u="none" strike="noStrike" cap="none">
                <a:solidFill>
                  <a:schemeClr val="dk1"/>
                </a:solidFill>
                <a:latin typeface="Open Sans Light"/>
                <a:ea typeface="Open Sans Light"/>
                <a:cs typeface="Open Sans Light"/>
                <a:sym typeface="Open Sans Light"/>
              </a:rPr>
              <a:t>I am not sure what will be allowed for 21-22.</a:t>
            </a:r>
            <a:endParaRPr sz="2639" b="0" i="0" u="none" strike="noStrike" cap="none">
              <a:solidFill>
                <a:schemeClr val="dk1"/>
              </a:solidFill>
              <a:latin typeface="Open Sans Light"/>
              <a:ea typeface="Open Sans Light"/>
              <a:cs typeface="Open Sans Light"/>
              <a:sym typeface="Open Sans Light"/>
            </a:endParaRPr>
          </a:p>
          <a:p>
            <a:pPr marL="457200" marR="0" lvl="0" indent="-396176" algn="l" rtl="0">
              <a:lnSpc>
                <a:spcPct val="139990"/>
              </a:lnSpc>
              <a:spcBef>
                <a:spcPts val="0"/>
              </a:spcBef>
              <a:spcAft>
                <a:spcPts val="0"/>
              </a:spcAft>
              <a:buClr>
                <a:schemeClr val="dk1"/>
              </a:buClr>
              <a:buSzPts val="2639"/>
              <a:buFont typeface="Open Sans"/>
              <a:buChar char="●"/>
            </a:pPr>
            <a:r>
              <a:rPr lang="en-US" sz="2639" b="1" i="0" u="none" strike="noStrike" cap="none">
                <a:solidFill>
                  <a:schemeClr val="dk1"/>
                </a:solidFill>
                <a:latin typeface="Open Sans"/>
                <a:ea typeface="Open Sans"/>
                <a:cs typeface="Open Sans"/>
                <a:sym typeface="Open Sans"/>
              </a:rPr>
              <a:t>How do </a:t>
            </a:r>
            <a:r>
              <a:rPr lang="en-US" sz="2639" b="1">
                <a:solidFill>
                  <a:schemeClr val="dk1"/>
                </a:solidFill>
                <a:latin typeface="Open Sans"/>
                <a:ea typeface="Open Sans"/>
                <a:cs typeface="Open Sans"/>
                <a:sym typeface="Open Sans"/>
              </a:rPr>
              <a:t>I</a:t>
            </a:r>
            <a:r>
              <a:rPr lang="en-US" sz="2639" b="1" i="0" u="none" strike="noStrike" cap="none">
                <a:solidFill>
                  <a:schemeClr val="dk1"/>
                </a:solidFill>
                <a:latin typeface="Open Sans"/>
                <a:ea typeface="Open Sans"/>
                <a:cs typeface="Open Sans"/>
                <a:sym typeface="Open Sans"/>
              </a:rPr>
              <a:t> apply? </a:t>
            </a:r>
            <a:r>
              <a:rPr lang="en-US" sz="2639" b="0" i="0" u="none" strike="noStrike" cap="none">
                <a:solidFill>
                  <a:schemeClr val="dk1"/>
                </a:solidFill>
                <a:latin typeface="Open Sans Light"/>
                <a:ea typeface="Open Sans Light"/>
                <a:cs typeface="Open Sans Light"/>
                <a:sym typeface="Open Sans Light"/>
              </a:rPr>
              <a:t>Our link is posted on our website (Career </a:t>
            </a:r>
            <a:r>
              <a:rPr lang="en-US" sz="2639">
                <a:solidFill>
                  <a:schemeClr val="dk1"/>
                </a:solidFill>
                <a:latin typeface="Open Sans Light"/>
                <a:ea typeface="Open Sans Light"/>
                <a:cs typeface="Open Sans Light"/>
                <a:sym typeface="Open Sans Light"/>
              </a:rPr>
              <a:t>T</a:t>
            </a:r>
            <a:r>
              <a:rPr lang="en-US" sz="2639" b="0" i="0" u="none" strike="noStrike" cap="none">
                <a:solidFill>
                  <a:schemeClr val="dk1"/>
                </a:solidFill>
                <a:latin typeface="Open Sans Light"/>
                <a:ea typeface="Open Sans Light"/>
                <a:cs typeface="Open Sans Light"/>
                <a:sym typeface="Open Sans Light"/>
              </a:rPr>
              <a:t>echnical Educational Center). </a:t>
            </a:r>
            <a:r>
              <a:rPr lang="en-US" sz="2639" b="0" i="0" u="sng" strike="noStrike" cap="none">
                <a:solidFill>
                  <a:schemeClr val="hlink"/>
                </a:solidFill>
                <a:latin typeface="Open Sans Light"/>
                <a:ea typeface="Open Sans Light"/>
                <a:cs typeface="Open Sans Light"/>
                <a:sym typeface="Open Sans Light"/>
                <a:hlinkClick r:id="rId3"/>
              </a:rPr>
              <a:t>CTEC Application</a:t>
            </a:r>
            <a:endParaRPr sz="2639" b="0" i="0" u="none" strike="noStrike" cap="none">
              <a:solidFill>
                <a:schemeClr val="dk1"/>
              </a:solidFill>
              <a:latin typeface="Open Sans Light"/>
              <a:ea typeface="Open Sans Light"/>
              <a:cs typeface="Open Sans Light"/>
              <a:sym typeface="Open Sa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8"/>
          <p:cNvSpPr/>
          <p:nvPr/>
        </p:nvSpPr>
        <p:spPr>
          <a:xfrm>
            <a:off x="2819400" y="571500"/>
            <a:ext cx="10896600" cy="1109791"/>
          </a:xfrm>
          <a:prstGeom prst="rect">
            <a:avLst/>
          </a:prstGeom>
          <a:noFill/>
          <a:ln>
            <a:noFill/>
          </a:ln>
        </p:spPr>
        <p:txBody>
          <a:bodyPr spcFirstLastPara="1" wrap="square" lIns="91425" tIns="45700" rIns="91425" bIns="4570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RESOURCES</a:t>
            </a:r>
            <a:endParaRPr sz="6039" b="0" i="0" u="none" strike="noStrike" cap="none">
              <a:solidFill>
                <a:srgbClr val="000000"/>
              </a:solidFill>
              <a:latin typeface="Open Sans Light"/>
              <a:ea typeface="Open Sans Light"/>
              <a:cs typeface="Open Sans Light"/>
              <a:sym typeface="Open Sans Light"/>
            </a:endParaRPr>
          </a:p>
        </p:txBody>
      </p:sp>
      <p:sp>
        <p:nvSpPr>
          <p:cNvPr id="253" name="Google Shape;253;p18"/>
          <p:cNvSpPr/>
          <p:nvPr/>
        </p:nvSpPr>
        <p:spPr>
          <a:xfrm>
            <a:off x="381000" y="2476500"/>
            <a:ext cx="16078200" cy="354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a:p>
          <a:p>
            <a:pPr marL="0" lvl="0" indent="0" algn="l" rtl="0">
              <a:spcBef>
                <a:spcPts val="0"/>
              </a:spcBef>
              <a:spcAft>
                <a:spcPts val="0"/>
              </a:spcAft>
              <a:buClr>
                <a:schemeClr val="dk1"/>
              </a:buClr>
              <a:buSzPts val="2400"/>
              <a:buFont typeface="Arial"/>
              <a:buNone/>
            </a:pPr>
            <a:r>
              <a:rPr lang="en-US" sz="2400" u="sng">
                <a:solidFill>
                  <a:schemeClr val="hlink"/>
                </a:solidFill>
                <a:latin typeface="Calibri"/>
                <a:ea typeface="Calibri"/>
                <a:cs typeface="Calibri"/>
                <a:sym typeface="Calibri"/>
                <a:hlinkClick r:id="rId3"/>
              </a:rPr>
              <a:t>CTEC</a:t>
            </a: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400"/>
              <a:buFont typeface="Arial"/>
              <a:buNone/>
            </a:pPr>
            <a:r>
              <a:rPr lang="en-US" sz="2400" u="sng">
                <a:solidFill>
                  <a:schemeClr val="hlink"/>
                </a:solidFill>
                <a:latin typeface="Calibri"/>
                <a:ea typeface="Calibri"/>
                <a:cs typeface="Calibri"/>
                <a:sym typeface="Calibri"/>
                <a:hlinkClick r:id="rId4"/>
              </a:rPr>
              <a:t>CTEC Application 20-21</a:t>
            </a:r>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Construction Trading Cards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Construction Demand by State Demand by State</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Which Construction Career Best Suits You?</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Innovate Birmingham</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9"/>
              </a:rPr>
              <a:t>Choose a Career Based on Your Favorite Toys as a Kid</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u="sng">
                <a:solidFill>
                  <a:schemeClr val="hlink"/>
                </a:solidFill>
                <a:latin typeface="Calibri"/>
                <a:ea typeface="Calibri"/>
                <a:cs typeface="Calibri"/>
                <a:sym typeface="Calibri"/>
                <a:hlinkClick r:id="rId10"/>
              </a:rPr>
              <a:t>Top 40 Jobs in Alabama That Don't Require a Degree</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u="sng">
                <a:solidFill>
                  <a:schemeClr val="hlink"/>
                </a:solidFill>
                <a:latin typeface="Calibri"/>
                <a:ea typeface="Calibri"/>
                <a:cs typeface="Calibri"/>
                <a:sym typeface="Calibri"/>
                <a:hlinkClick r:id="rId11"/>
              </a:rPr>
              <a:t>Top 40 Hot Jobs in Alabama</a:t>
            </a:r>
            <a:endParaRPr sz="24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t="4977" b="4975"/>
          <a:stretch/>
        </p:blipFill>
        <p:spPr>
          <a:xfrm>
            <a:off x="288660" y="4441457"/>
            <a:ext cx="4687739" cy="5628147"/>
          </a:xfrm>
          <a:prstGeom prst="rect">
            <a:avLst/>
          </a:prstGeom>
          <a:noFill/>
          <a:ln>
            <a:noFill/>
          </a:ln>
        </p:spPr>
      </p:pic>
      <p:pic>
        <p:nvPicPr>
          <p:cNvPr id="101" name="Google Shape;101;p2"/>
          <p:cNvPicPr preferRelativeResize="0"/>
          <p:nvPr/>
        </p:nvPicPr>
        <p:blipFill rotWithShape="1">
          <a:blip r:embed="rId4">
            <a:alphaModFix/>
          </a:blip>
          <a:srcRect b="26054"/>
          <a:stretch/>
        </p:blipFill>
        <p:spPr>
          <a:xfrm>
            <a:off x="5569253" y="4439269"/>
            <a:ext cx="5710635" cy="5630334"/>
          </a:xfrm>
          <a:prstGeom prst="rect">
            <a:avLst/>
          </a:prstGeom>
          <a:noFill/>
          <a:ln>
            <a:noFill/>
          </a:ln>
        </p:spPr>
      </p:pic>
      <p:sp>
        <p:nvSpPr>
          <p:cNvPr id="102" name="Google Shape;102;p2"/>
          <p:cNvSpPr txBox="1"/>
          <p:nvPr/>
        </p:nvSpPr>
        <p:spPr>
          <a:xfrm>
            <a:off x="1618394" y="738520"/>
            <a:ext cx="14030675" cy="1043812"/>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Clr>
                <a:srgbClr val="000000"/>
              </a:buClr>
              <a:buSzPts val="6082"/>
              <a:buFont typeface="Arial"/>
              <a:buNone/>
            </a:pPr>
            <a:r>
              <a:rPr lang="en-US" sz="6082" b="0" i="0" u="none" strike="noStrike" cap="none">
                <a:solidFill>
                  <a:srgbClr val="000000"/>
                </a:solidFill>
                <a:latin typeface="Open Sans Light"/>
                <a:ea typeface="Open Sans Light"/>
                <a:cs typeface="Open Sans Light"/>
                <a:sym typeface="Open Sans Light"/>
              </a:rPr>
              <a:t>What is Career and Technical Education?</a:t>
            </a:r>
            <a:endParaRPr sz="1400" b="0" i="0" u="none" strike="noStrike" cap="none">
              <a:solidFill>
                <a:srgbClr val="000000"/>
              </a:solidFill>
              <a:latin typeface="Arial"/>
              <a:ea typeface="Arial"/>
              <a:cs typeface="Arial"/>
              <a:sym typeface="Arial"/>
            </a:endParaRPr>
          </a:p>
        </p:txBody>
      </p:sp>
      <p:sp>
        <p:nvSpPr>
          <p:cNvPr id="103" name="Google Shape;103;p2"/>
          <p:cNvSpPr txBox="1"/>
          <p:nvPr/>
        </p:nvSpPr>
        <p:spPr>
          <a:xfrm>
            <a:off x="3846957" y="2147427"/>
            <a:ext cx="9573551" cy="2062168"/>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Clr>
                <a:srgbClr val="000000"/>
              </a:buClr>
              <a:buSzPts val="3936"/>
              <a:buFont typeface="Arial"/>
              <a:buNone/>
            </a:pPr>
            <a:r>
              <a:rPr lang="en-US" sz="3936" b="0" i="0" u="none" strike="noStrike" cap="none">
                <a:solidFill>
                  <a:srgbClr val="000000"/>
                </a:solidFill>
                <a:latin typeface="Open Sans Light"/>
                <a:ea typeface="Open Sans Light"/>
                <a:cs typeface="Open Sans Light"/>
                <a:sym typeface="Open Sans Light"/>
              </a:rPr>
              <a:t>Education programs that specialize in skilled trades, applied sciences, modern technologies and career preparation. </a:t>
            </a:r>
            <a:endParaRPr sz="1400" b="0" i="0" u="none" strike="noStrike" cap="none">
              <a:solidFill>
                <a:srgbClr val="000000"/>
              </a:solidFill>
              <a:latin typeface="Arial"/>
              <a:ea typeface="Arial"/>
              <a:cs typeface="Arial"/>
              <a:sym typeface="Arial"/>
            </a:endParaRPr>
          </a:p>
        </p:txBody>
      </p:sp>
      <p:pic>
        <p:nvPicPr>
          <p:cNvPr id="104" name="Google Shape;104;p2"/>
          <p:cNvPicPr preferRelativeResize="0"/>
          <p:nvPr/>
        </p:nvPicPr>
        <p:blipFill rotWithShape="1">
          <a:blip r:embed="rId5">
            <a:alphaModFix/>
          </a:blip>
          <a:srcRect l="43435" t="3429" r="6352" b="28177"/>
          <a:stretch/>
        </p:blipFill>
        <p:spPr>
          <a:xfrm>
            <a:off x="11852410" y="4441457"/>
            <a:ext cx="6202060" cy="56281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9a8b36ad4e_0_0" descr="Shelby County School Career Technology Education Center" title="CTEC Promo">
            <a:hlinkClick r:id="rId3"/>
          </p:cNvPr>
          <p:cNvPicPr preferRelativeResize="0"/>
          <p:nvPr/>
        </p:nvPicPr>
        <p:blipFill>
          <a:blip r:embed="rId4">
            <a:alphaModFix/>
          </a:blip>
          <a:stretch>
            <a:fillRect/>
          </a:stretch>
        </p:blipFill>
        <p:spPr>
          <a:xfrm>
            <a:off x="2852925" y="1063000"/>
            <a:ext cx="12728450" cy="8455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4"/>
        <p:cNvGrpSpPr/>
        <p:nvPr/>
      </p:nvGrpSpPr>
      <p:grpSpPr>
        <a:xfrm>
          <a:off x="0" y="0"/>
          <a:ext cx="0" cy="0"/>
          <a:chOff x="0" y="0"/>
          <a:chExt cx="0" cy="0"/>
        </a:xfrm>
      </p:grpSpPr>
      <p:sp>
        <p:nvSpPr>
          <p:cNvPr id="115" name="Google Shape;115;p15"/>
          <p:cNvSpPr txBox="1"/>
          <p:nvPr/>
        </p:nvSpPr>
        <p:spPr>
          <a:xfrm>
            <a:off x="6678993" y="994"/>
            <a:ext cx="3940373"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WHY CTEC?</a:t>
            </a:r>
            <a:endParaRPr sz="1400" b="0" i="0" u="none" strike="noStrike" cap="none">
              <a:solidFill>
                <a:srgbClr val="000000"/>
              </a:solidFill>
              <a:latin typeface="Arial"/>
              <a:ea typeface="Arial"/>
              <a:cs typeface="Arial"/>
              <a:sym typeface="Arial"/>
            </a:endParaRPr>
          </a:p>
        </p:txBody>
      </p:sp>
      <p:sp>
        <p:nvSpPr>
          <p:cNvPr id="116" name="Google Shape;116;p15"/>
          <p:cNvSpPr txBox="1"/>
          <p:nvPr/>
        </p:nvSpPr>
        <p:spPr>
          <a:xfrm>
            <a:off x="296325" y="1028700"/>
            <a:ext cx="17760900" cy="7540500"/>
          </a:xfrm>
          <a:prstGeom prst="rect">
            <a:avLst/>
          </a:prstGeom>
          <a:noFill/>
          <a:ln>
            <a:noFill/>
          </a:ln>
        </p:spPr>
        <p:txBody>
          <a:bodyPr spcFirstLastPara="1" wrap="square" lIns="0" tIns="0" rIns="0" bIns="0" anchor="t" anchorCtr="0">
            <a:spAutoFit/>
          </a:bodyPr>
          <a:lstStyle/>
          <a:p>
            <a:pPr marL="0" marR="0" lvl="0" indent="0" algn="l" rtl="0">
              <a:lnSpc>
                <a:spcPct val="165714"/>
              </a:lnSpc>
              <a:spcBef>
                <a:spcPts val="0"/>
              </a:spcBef>
              <a:spcAft>
                <a:spcPts val="0"/>
              </a:spcAft>
              <a:buNone/>
            </a:pPr>
            <a:endParaRPr sz="2400">
              <a:latin typeface="Open Sans Light"/>
              <a:ea typeface="Open Sans Light"/>
              <a:cs typeface="Open Sans Light"/>
              <a:sym typeface="Open Sans Light"/>
            </a:endParaRPr>
          </a:p>
          <a:p>
            <a:pPr marL="715656" marR="0" lvl="1" indent="-332428" algn="l" rtl="0">
              <a:lnSpc>
                <a:spcPct val="165714"/>
              </a:lnSpc>
              <a:spcBef>
                <a:spcPts val="0"/>
              </a:spcBef>
              <a:spcAft>
                <a:spcPts val="0"/>
              </a:spcAft>
              <a:buClr>
                <a:srgbClr val="000000"/>
              </a:buClr>
              <a:buSzPts val="2400"/>
              <a:buChar char="•"/>
            </a:pPr>
            <a:r>
              <a:rPr lang="en-US" sz="2400" b="0" i="0" u="none" strike="noStrike" cap="none">
                <a:solidFill>
                  <a:srgbClr val="000000"/>
                </a:solidFill>
                <a:latin typeface="Open Sans Light"/>
                <a:ea typeface="Open Sans Light"/>
                <a:cs typeface="Open Sans Light"/>
                <a:sym typeface="Open Sans Light"/>
              </a:rPr>
              <a:t>Everyone has to take electives, so why not learn a skill, earn a credential and get hands on experience</a:t>
            </a:r>
            <a:r>
              <a:rPr lang="en-US" sz="2400">
                <a:latin typeface="Open Sans Light"/>
                <a:ea typeface="Open Sans Light"/>
                <a:cs typeface="Open Sans Light"/>
                <a:sym typeface="Open Sans Light"/>
              </a:rPr>
              <a:t> that qualifies you for jobs right out of high school or that look good on your resume when applying for college, scholarships, medical school, etc…?</a:t>
            </a:r>
            <a:endParaRPr sz="2400" b="0" i="0" u="none" strike="noStrike" cap="none">
              <a:solidFill>
                <a:srgbClr val="000000"/>
              </a:solidFill>
              <a:latin typeface="Open Sans Light"/>
              <a:ea typeface="Open Sans Light"/>
              <a:cs typeface="Open Sans Light"/>
              <a:sym typeface="Open Sans Light"/>
            </a:endParaRPr>
          </a:p>
          <a:p>
            <a:pPr marL="715656" marR="0" lvl="1" indent="-332428" algn="l" rtl="0">
              <a:lnSpc>
                <a:spcPct val="165714"/>
              </a:lnSpc>
              <a:spcBef>
                <a:spcPts val="0"/>
              </a:spcBef>
              <a:spcAft>
                <a:spcPts val="0"/>
              </a:spcAft>
              <a:buClr>
                <a:srgbClr val="000000"/>
              </a:buClr>
              <a:buSzPts val="2400"/>
              <a:buChar char="•"/>
            </a:pPr>
            <a:r>
              <a:rPr lang="en-US" sz="2400" b="0" i="0" u="none" strike="noStrike" cap="none">
                <a:solidFill>
                  <a:srgbClr val="000000"/>
                </a:solidFill>
                <a:latin typeface="Open Sans Light"/>
                <a:ea typeface="Open Sans Light"/>
                <a:cs typeface="Open Sans Light"/>
                <a:sym typeface="Open Sans Light"/>
              </a:rPr>
              <a:t>Small classes (12-15 students) and l</a:t>
            </a:r>
            <a:r>
              <a:rPr lang="en-US" sz="2400">
                <a:latin typeface="Open Sans Light"/>
                <a:ea typeface="Open Sans Light"/>
                <a:cs typeface="Open Sans Light"/>
                <a:sym typeface="Open Sans Light"/>
              </a:rPr>
              <a:t>ow</a:t>
            </a:r>
            <a:r>
              <a:rPr lang="en-US" sz="2400" b="0" i="0" u="none" strike="noStrike" cap="none">
                <a:solidFill>
                  <a:srgbClr val="000000"/>
                </a:solidFill>
                <a:latin typeface="Open Sans Light"/>
                <a:ea typeface="Open Sans Light"/>
                <a:cs typeface="Open Sans Light"/>
                <a:sym typeface="Open Sans Light"/>
              </a:rPr>
              <a:t> stress en</a:t>
            </a:r>
            <a:r>
              <a:rPr lang="en-US" sz="2400">
                <a:latin typeface="Open Sans Light"/>
                <a:ea typeface="Open Sans Light"/>
                <a:cs typeface="Open Sans Light"/>
                <a:sym typeface="Open Sans Light"/>
              </a:rPr>
              <a:t>vironment</a:t>
            </a:r>
            <a:endParaRPr sz="1000" b="0" i="0" u="none" strike="noStrike" cap="none">
              <a:solidFill>
                <a:srgbClr val="000000"/>
              </a:solidFill>
              <a:latin typeface="Arial"/>
              <a:ea typeface="Arial"/>
              <a:cs typeface="Arial"/>
              <a:sym typeface="Arial"/>
            </a:endParaRPr>
          </a:p>
          <a:p>
            <a:pPr marL="715656" marR="0" lvl="1" indent="-332428" algn="l" rtl="0">
              <a:lnSpc>
                <a:spcPct val="165714"/>
              </a:lnSpc>
              <a:spcBef>
                <a:spcPts val="0"/>
              </a:spcBef>
              <a:spcAft>
                <a:spcPts val="0"/>
              </a:spcAft>
              <a:buClr>
                <a:srgbClr val="000000"/>
              </a:buClr>
              <a:buSzPts val="2400"/>
              <a:buChar char="•"/>
            </a:pPr>
            <a:r>
              <a:rPr lang="en-US" sz="2400" b="0" i="0" u="none" strike="noStrike" cap="none">
                <a:solidFill>
                  <a:srgbClr val="000000"/>
                </a:solidFill>
                <a:latin typeface="Open Sans Light"/>
                <a:ea typeface="Open Sans Light"/>
                <a:cs typeface="Open Sans Light"/>
                <a:sym typeface="Open Sans Light"/>
              </a:rPr>
              <a:t>Job opportunities/internships/field trips/guest speakers/mock interviews/apprenticeships - Pre</a:t>
            </a:r>
            <a:r>
              <a:rPr lang="en-US" sz="2400">
                <a:latin typeface="Open Sans Light"/>
                <a:ea typeface="Open Sans Light"/>
                <a:cs typeface="Open Sans Light"/>
                <a:sym typeface="Open Sans Light"/>
              </a:rPr>
              <a:t>-</a:t>
            </a:r>
            <a:r>
              <a:rPr lang="en-US" sz="2400" b="0" i="0" u="none" strike="noStrike" cap="none">
                <a:solidFill>
                  <a:srgbClr val="000000"/>
                </a:solidFill>
                <a:latin typeface="Open Sans Light"/>
                <a:ea typeface="Open Sans Light"/>
                <a:cs typeface="Open Sans Light"/>
                <a:sym typeface="Open Sans Light"/>
              </a:rPr>
              <a:t>COVID19</a:t>
            </a:r>
            <a:endParaRPr sz="1000" b="0" i="0" u="none" strike="noStrike" cap="none">
              <a:solidFill>
                <a:srgbClr val="000000"/>
              </a:solidFill>
              <a:latin typeface="Arial"/>
              <a:ea typeface="Arial"/>
              <a:cs typeface="Arial"/>
              <a:sym typeface="Arial"/>
            </a:endParaRPr>
          </a:p>
          <a:p>
            <a:pPr marL="715656" marR="0" lvl="1" indent="-332428" algn="l" rtl="0">
              <a:lnSpc>
                <a:spcPct val="165714"/>
              </a:lnSpc>
              <a:spcBef>
                <a:spcPts val="0"/>
              </a:spcBef>
              <a:spcAft>
                <a:spcPts val="0"/>
              </a:spcAft>
              <a:buClr>
                <a:srgbClr val="000000"/>
              </a:buClr>
              <a:buSzPts val="2400"/>
              <a:buChar char="•"/>
            </a:pPr>
            <a:r>
              <a:rPr lang="en-US" sz="2400" b="0" i="0" u="none" strike="noStrike" cap="none">
                <a:solidFill>
                  <a:srgbClr val="000000"/>
                </a:solidFill>
                <a:latin typeface="Open Sans Light"/>
                <a:ea typeface="Open Sans Light"/>
                <a:cs typeface="Open Sans Light"/>
                <a:sym typeface="Open Sans Light"/>
              </a:rPr>
              <a:t>Skills that you can use for your personal benefit and save yourself money </a:t>
            </a:r>
            <a:r>
              <a:rPr lang="en-US" sz="2400">
                <a:latin typeface="Open Sans Light"/>
                <a:ea typeface="Open Sans Light"/>
                <a:cs typeface="Open Sans Light"/>
                <a:sym typeface="Open Sans Light"/>
              </a:rPr>
              <a:t>down the road</a:t>
            </a:r>
            <a:endParaRPr sz="1000" b="0" i="0" u="none" strike="noStrike" cap="none">
              <a:solidFill>
                <a:srgbClr val="000000"/>
              </a:solidFill>
              <a:latin typeface="Arial"/>
              <a:ea typeface="Arial"/>
              <a:cs typeface="Arial"/>
              <a:sym typeface="Arial"/>
            </a:endParaRPr>
          </a:p>
          <a:p>
            <a:pPr marL="715656" marR="0" lvl="1" indent="-332426" algn="l" rtl="0">
              <a:lnSpc>
                <a:spcPct val="165714"/>
              </a:lnSpc>
              <a:spcBef>
                <a:spcPts val="0"/>
              </a:spcBef>
              <a:spcAft>
                <a:spcPts val="0"/>
              </a:spcAft>
              <a:buClr>
                <a:srgbClr val="000000"/>
              </a:buClr>
              <a:buSzPts val="2400"/>
              <a:buChar char="•"/>
            </a:pPr>
            <a:r>
              <a:rPr lang="en-US" sz="2400" b="0" i="0" u="none" strike="noStrike" cap="none">
                <a:solidFill>
                  <a:srgbClr val="000000"/>
                </a:solidFill>
                <a:latin typeface="Open Sans Light"/>
                <a:ea typeface="Open Sans Light"/>
                <a:cs typeface="Open Sans Light"/>
                <a:sym typeface="Open Sans Light"/>
              </a:rPr>
              <a:t>Plan “B” for students that ha</a:t>
            </a:r>
            <a:r>
              <a:rPr lang="en-US" sz="2400">
                <a:latin typeface="Open Sans Light"/>
                <a:ea typeface="Open Sans Light"/>
                <a:cs typeface="Open Sans Light"/>
                <a:sym typeface="Open Sans Light"/>
              </a:rPr>
              <a:t>ve </a:t>
            </a:r>
            <a:r>
              <a:rPr lang="en-US" sz="2400" b="0" i="0" u="none" strike="noStrike" cap="none">
                <a:solidFill>
                  <a:srgbClr val="000000"/>
                </a:solidFill>
                <a:latin typeface="Open Sans Light"/>
                <a:ea typeface="Open Sans Light"/>
                <a:cs typeface="Open Sans Light"/>
                <a:sym typeface="Open Sans Light"/>
              </a:rPr>
              <a:t>a Plan “A” to go to college but the plan doesn’t work out or the job market changes, it is also a great way to pay for college. </a:t>
            </a:r>
            <a:endParaRPr sz="2400" b="0" i="0" u="none" strike="noStrike" cap="none">
              <a:solidFill>
                <a:schemeClr val="dk1"/>
              </a:solidFill>
              <a:latin typeface="Open Sans Light"/>
              <a:ea typeface="Open Sans Light"/>
              <a:cs typeface="Open Sans Light"/>
              <a:sym typeface="Open Sans Light"/>
            </a:endParaRPr>
          </a:p>
          <a:p>
            <a:pPr marL="715656" marR="0" lvl="1" indent="-332426" algn="l" rtl="0">
              <a:lnSpc>
                <a:spcPct val="165714"/>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Light"/>
                <a:ea typeface="Open Sans Light"/>
                <a:cs typeface="Open Sans Light"/>
                <a:sym typeface="Open Sans Light"/>
              </a:rPr>
              <a:t>Applied curriculum and experiences in a simulated workplace environment to better prepare students to be college and career ready </a:t>
            </a:r>
            <a:endParaRPr sz="2400" b="0" i="0" u="none" strike="noStrike" cap="none">
              <a:solidFill>
                <a:schemeClr val="dk1"/>
              </a:solidFill>
              <a:latin typeface="Open Sans Light"/>
              <a:ea typeface="Open Sans Light"/>
              <a:cs typeface="Open Sans Light"/>
              <a:sym typeface="Open Sans Light"/>
            </a:endParaRPr>
          </a:p>
          <a:p>
            <a:pPr marL="715656" marR="0" lvl="1" indent="-332426" algn="l" rtl="0">
              <a:lnSpc>
                <a:spcPct val="165714"/>
              </a:lnSpc>
              <a:spcBef>
                <a:spcPts val="0"/>
              </a:spcBef>
              <a:spcAft>
                <a:spcPts val="0"/>
              </a:spcAft>
              <a:buClr>
                <a:schemeClr val="dk1"/>
              </a:buClr>
              <a:buSzPts val="2400"/>
              <a:buFont typeface="Open Sans"/>
              <a:buChar char="•"/>
            </a:pPr>
            <a:r>
              <a:rPr lang="en-US" sz="2400" b="0" i="0" u="none" strike="noStrike" cap="none">
                <a:solidFill>
                  <a:schemeClr val="dk1"/>
                </a:solidFill>
                <a:latin typeface="Open Sans Light"/>
                <a:ea typeface="Open Sans Light"/>
                <a:cs typeface="Open Sans Light"/>
                <a:sym typeface="Open Sans Light"/>
              </a:rPr>
              <a:t>Opportunities for students to join nationwide organizations and competitions</a:t>
            </a:r>
            <a:endParaRPr sz="2400" b="0" i="0" u="none" strike="noStrike" cap="none">
              <a:solidFill>
                <a:schemeClr val="dk1"/>
              </a:solidFill>
              <a:latin typeface="Open Sans Light"/>
              <a:ea typeface="Open Sans Light"/>
              <a:cs typeface="Open Sans Light"/>
              <a:sym typeface="Open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0"/>
        <p:cNvGrpSpPr/>
        <p:nvPr/>
      </p:nvGrpSpPr>
      <p:grpSpPr>
        <a:xfrm>
          <a:off x="0" y="0"/>
          <a:ext cx="0" cy="0"/>
          <a:chOff x="0" y="0"/>
          <a:chExt cx="0" cy="0"/>
        </a:xfrm>
      </p:grpSpPr>
      <p:sp>
        <p:nvSpPr>
          <p:cNvPr id="121" name="Google Shape;121;p3"/>
          <p:cNvSpPr txBox="1"/>
          <p:nvPr/>
        </p:nvSpPr>
        <p:spPr>
          <a:xfrm>
            <a:off x="152400" y="1178500"/>
            <a:ext cx="18135600" cy="9308100"/>
          </a:xfrm>
          <a:prstGeom prst="rect">
            <a:avLst/>
          </a:prstGeom>
          <a:noFill/>
          <a:ln>
            <a:noFill/>
          </a:ln>
        </p:spPr>
        <p:txBody>
          <a:bodyPr spcFirstLastPara="1" wrap="square" lIns="0" tIns="0" rIns="0" bIns="0" anchor="t" anchorCtr="0">
            <a:spAutoFit/>
          </a:bodyPr>
          <a:lstStyle/>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0" marR="0" lvl="0" indent="0" algn="l" rtl="0">
              <a:lnSpc>
                <a:spcPct val="140066"/>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r>
              <a:rPr lang="en-US" sz="2799" b="1" i="0" u="none" strike="noStrike" cap="none">
                <a:solidFill>
                  <a:srgbClr val="000000"/>
                </a:solidFill>
                <a:latin typeface="Open Sans"/>
                <a:ea typeface="Open Sans"/>
                <a:cs typeface="Open Sans"/>
                <a:sym typeface="Open Sans"/>
              </a:rPr>
              <a:t>    </a:t>
            </a:r>
            <a:r>
              <a:rPr lang="en-US" sz="2799" b="0" i="0" u="none" strike="noStrike" cap="none">
                <a:solidFill>
                  <a:srgbClr val="000000"/>
                </a:solidFill>
                <a:latin typeface="Open Sans Light"/>
                <a:ea typeface="Open Sans Light"/>
                <a:cs typeface="Open Sans Light"/>
                <a:sym typeface="Open Sans Light"/>
              </a:rPr>
              <a:t>*Automotive Technology				    *Healthcare Science		                 						</a:t>
            </a:r>
            <a:endParaRPr sz="27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r>
              <a:rPr lang="en-US" sz="2799" b="0" i="0" u="none" strike="noStrike" cap="none">
                <a:solidFill>
                  <a:srgbClr val="000000"/>
                </a:solidFill>
                <a:latin typeface="Open Sans Light"/>
                <a:ea typeface="Open Sans Light"/>
                <a:cs typeface="Open Sans Light"/>
                <a:sym typeface="Open Sans Light"/>
              </a:rPr>
              <a:t>    *Biomedical Science						    *Plumbing</a:t>
            </a:r>
            <a:endParaRPr sz="27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r>
              <a:rPr lang="en-US" sz="2799" b="0" i="0" u="none" strike="noStrike" cap="none">
                <a:solidFill>
                  <a:srgbClr val="000000"/>
                </a:solidFill>
                <a:latin typeface="Open Sans Light"/>
                <a:ea typeface="Open Sans Light"/>
                <a:cs typeface="Open Sans Light"/>
                <a:sym typeface="Open Sans Light"/>
              </a:rPr>
              <a:t>    *Collision Repair							    *Public Service</a:t>
            </a:r>
            <a:endParaRPr sz="27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r>
              <a:rPr lang="en-US" sz="2799" b="0" i="0" u="none" strike="noStrike" cap="none">
                <a:solidFill>
                  <a:srgbClr val="000000"/>
                </a:solidFill>
                <a:latin typeface="Open Sans Light"/>
                <a:ea typeface="Open Sans Light"/>
                <a:cs typeface="Open Sans Light"/>
                <a:sym typeface="Open Sans Light"/>
              </a:rPr>
              <a:t>    *Construction Technology			         *Robotics</a:t>
            </a:r>
            <a:endParaRPr sz="27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r>
              <a:rPr lang="en-US" sz="2799" b="0" i="0" u="none" strike="noStrike" cap="none">
                <a:solidFill>
                  <a:srgbClr val="000000"/>
                </a:solidFill>
                <a:latin typeface="Open Sans Light"/>
                <a:ea typeface="Open Sans Light"/>
                <a:cs typeface="Open Sans Light"/>
                <a:sym typeface="Open Sans Light"/>
              </a:rPr>
              <a:t>    *Cosmetology								    *Welding</a:t>
            </a:r>
            <a:endParaRPr sz="27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r>
              <a:rPr lang="en-US" sz="2799" b="0" i="0" u="none" strike="noStrike" cap="none">
                <a:solidFill>
                  <a:srgbClr val="000000"/>
                </a:solidFill>
                <a:latin typeface="Open Sans Light"/>
                <a:ea typeface="Open Sans Light"/>
                <a:cs typeface="Open Sans Light"/>
                <a:sym typeface="Open Sans Light"/>
              </a:rPr>
              <a:t>    *Culinary Arts</a:t>
            </a:r>
            <a:endParaRPr sz="2799" b="0" i="0" u="none" strike="noStrike" cap="none">
              <a:solidFill>
                <a:srgbClr val="000000"/>
              </a:solidFill>
              <a:latin typeface="Open Sans Light"/>
              <a:ea typeface="Open Sans Light"/>
              <a:cs typeface="Open Sans Light"/>
              <a:sym typeface="Open Sans Light"/>
            </a:endParaRPr>
          </a:p>
          <a:p>
            <a:pPr marL="2743200" marR="0" lvl="0" indent="0" algn="l" rtl="0">
              <a:lnSpc>
                <a:spcPct val="140066"/>
              </a:lnSpc>
              <a:spcBef>
                <a:spcPts val="0"/>
              </a:spcBef>
              <a:spcAft>
                <a:spcPts val="0"/>
              </a:spcAft>
              <a:buClr>
                <a:srgbClr val="000000"/>
              </a:buClr>
              <a:buSzPts val="2799"/>
              <a:buFont typeface="Arial"/>
              <a:buNone/>
            </a:pPr>
            <a:endParaRPr sz="2799" b="1" i="0" u="none" strike="noStrike" cap="none">
              <a:solidFill>
                <a:srgbClr val="000000"/>
              </a:solidFill>
              <a:latin typeface="Open Sans"/>
              <a:ea typeface="Open Sans"/>
              <a:cs typeface="Open Sans"/>
              <a:sym typeface="Open Sans"/>
            </a:endParaRPr>
          </a:p>
          <a:p>
            <a:pPr marL="0" marR="0" lvl="0" indent="0" algn="ctr" rtl="0">
              <a:lnSpc>
                <a:spcPct val="107479"/>
              </a:lnSpc>
              <a:spcBef>
                <a:spcPts val="0"/>
              </a:spcBef>
              <a:spcAft>
                <a:spcPts val="0"/>
              </a:spcAft>
              <a:buClr>
                <a:srgbClr val="000000"/>
              </a:buClr>
              <a:buSzPts val="2099"/>
              <a:buFont typeface="Arial"/>
              <a:buNone/>
            </a:pPr>
            <a:endParaRPr sz="2099" b="0" i="0" u="none" strike="noStrike" cap="none">
              <a:solidFill>
                <a:srgbClr val="000000"/>
              </a:solidFill>
              <a:latin typeface="Open Sans Light"/>
              <a:ea typeface="Open Sans Light"/>
              <a:cs typeface="Open Sans Light"/>
              <a:sym typeface="Open Sans Light"/>
            </a:endParaRPr>
          </a:p>
        </p:txBody>
      </p:sp>
      <p:pic>
        <p:nvPicPr>
          <p:cNvPr id="122" name="Google Shape;122;p3"/>
          <p:cNvPicPr preferRelativeResize="0"/>
          <p:nvPr/>
        </p:nvPicPr>
        <p:blipFill rotWithShape="1">
          <a:blip r:embed="rId3">
            <a:alphaModFix/>
          </a:blip>
          <a:srcRect l="6460" t="12822" b="10989"/>
          <a:stretch/>
        </p:blipFill>
        <p:spPr>
          <a:xfrm>
            <a:off x="3096825" y="1540299"/>
            <a:ext cx="12587599" cy="4889325"/>
          </a:xfrm>
          <a:prstGeom prst="rect">
            <a:avLst/>
          </a:prstGeom>
          <a:noFill/>
          <a:ln>
            <a:noFill/>
          </a:ln>
        </p:spPr>
      </p:pic>
      <p:sp>
        <p:nvSpPr>
          <p:cNvPr id="123" name="Google Shape;123;p3"/>
          <p:cNvSpPr txBox="1"/>
          <p:nvPr/>
        </p:nvSpPr>
        <p:spPr>
          <a:xfrm>
            <a:off x="3276600" y="330418"/>
            <a:ext cx="10820400" cy="1090042"/>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CTEC PROGRAMS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t="28274" r="7100" b="28831"/>
          <a:stretch/>
        </p:blipFill>
        <p:spPr>
          <a:xfrm>
            <a:off x="331075" y="3875100"/>
            <a:ext cx="4452600" cy="3389125"/>
          </a:xfrm>
          <a:prstGeom prst="rect">
            <a:avLst/>
          </a:prstGeom>
          <a:noFill/>
          <a:ln>
            <a:noFill/>
          </a:ln>
        </p:spPr>
      </p:pic>
      <p:pic>
        <p:nvPicPr>
          <p:cNvPr id="129" name="Google Shape;129;p4"/>
          <p:cNvPicPr preferRelativeResize="0"/>
          <p:nvPr/>
        </p:nvPicPr>
        <p:blipFill rotWithShape="1">
          <a:blip r:embed="rId4">
            <a:alphaModFix/>
          </a:blip>
          <a:srcRect t="11408" r="46127" b="11874"/>
          <a:stretch/>
        </p:blipFill>
        <p:spPr>
          <a:xfrm>
            <a:off x="5103275" y="3875100"/>
            <a:ext cx="6111076" cy="6261025"/>
          </a:xfrm>
          <a:prstGeom prst="rect">
            <a:avLst/>
          </a:prstGeom>
          <a:noFill/>
          <a:ln>
            <a:noFill/>
          </a:ln>
        </p:spPr>
      </p:pic>
      <p:pic>
        <p:nvPicPr>
          <p:cNvPr id="130" name="Google Shape;130;p4"/>
          <p:cNvPicPr preferRelativeResize="0"/>
          <p:nvPr/>
        </p:nvPicPr>
        <p:blipFill rotWithShape="1">
          <a:blip r:embed="rId5">
            <a:alphaModFix/>
          </a:blip>
          <a:srcRect l="11836" t="28031" r="21012" b="48684"/>
          <a:stretch/>
        </p:blipFill>
        <p:spPr>
          <a:xfrm>
            <a:off x="331081" y="7391484"/>
            <a:ext cx="4452605" cy="2744653"/>
          </a:xfrm>
          <a:prstGeom prst="rect">
            <a:avLst/>
          </a:prstGeom>
          <a:noFill/>
          <a:ln>
            <a:noFill/>
          </a:ln>
        </p:spPr>
      </p:pic>
      <p:pic>
        <p:nvPicPr>
          <p:cNvPr id="131" name="Google Shape;131;p4"/>
          <p:cNvPicPr preferRelativeResize="0"/>
          <p:nvPr/>
        </p:nvPicPr>
        <p:blipFill rotWithShape="1">
          <a:blip r:embed="rId6">
            <a:alphaModFix/>
          </a:blip>
          <a:srcRect l="8909" t="2494" b="46417"/>
          <a:stretch/>
        </p:blipFill>
        <p:spPr>
          <a:xfrm>
            <a:off x="11593423" y="1332286"/>
            <a:ext cx="6090280" cy="4554254"/>
          </a:xfrm>
          <a:prstGeom prst="rect">
            <a:avLst/>
          </a:prstGeom>
          <a:noFill/>
          <a:ln>
            <a:noFill/>
          </a:ln>
        </p:spPr>
      </p:pic>
      <p:pic>
        <p:nvPicPr>
          <p:cNvPr id="132" name="Google Shape;132;p4"/>
          <p:cNvPicPr preferRelativeResize="0"/>
          <p:nvPr/>
        </p:nvPicPr>
        <p:blipFill rotWithShape="1">
          <a:blip r:embed="rId7">
            <a:alphaModFix/>
          </a:blip>
          <a:srcRect t="27256" b="35509"/>
          <a:stretch/>
        </p:blipFill>
        <p:spPr>
          <a:xfrm>
            <a:off x="11593423" y="6104776"/>
            <a:ext cx="6090280" cy="4031361"/>
          </a:xfrm>
          <a:prstGeom prst="rect">
            <a:avLst/>
          </a:prstGeom>
          <a:noFill/>
          <a:ln>
            <a:noFill/>
          </a:ln>
        </p:spPr>
      </p:pic>
      <p:sp>
        <p:nvSpPr>
          <p:cNvPr id="133" name="Google Shape;133;p4"/>
          <p:cNvSpPr txBox="1"/>
          <p:nvPr/>
        </p:nvSpPr>
        <p:spPr>
          <a:xfrm>
            <a:off x="3688186" y="-114300"/>
            <a:ext cx="9839027"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AUTOMOTIVE TECHNOLOGY</a:t>
            </a:r>
            <a:endParaRPr sz="1400" b="0" i="0" u="none" strike="noStrike" cap="none">
              <a:solidFill>
                <a:srgbClr val="000000"/>
              </a:solidFill>
              <a:latin typeface="Arial"/>
              <a:ea typeface="Arial"/>
              <a:cs typeface="Arial"/>
              <a:sym typeface="Arial"/>
            </a:endParaRPr>
          </a:p>
        </p:txBody>
      </p:sp>
      <p:sp>
        <p:nvSpPr>
          <p:cNvPr id="134" name="Google Shape;134;p4"/>
          <p:cNvSpPr txBox="1"/>
          <p:nvPr/>
        </p:nvSpPr>
        <p:spPr>
          <a:xfrm>
            <a:off x="0" y="913400"/>
            <a:ext cx="11214300" cy="2812500"/>
          </a:xfrm>
          <a:prstGeom prst="rect">
            <a:avLst/>
          </a:prstGeom>
          <a:noFill/>
          <a:ln>
            <a:noFill/>
          </a:ln>
        </p:spPr>
        <p:txBody>
          <a:bodyPr spcFirstLastPara="1" wrap="square" lIns="0" tIns="0" rIns="0" bIns="0" anchor="t" anchorCtr="0">
            <a:spAutoFit/>
          </a:bodyPr>
          <a:lstStyle/>
          <a:p>
            <a:pPr marL="611220" marR="0" lvl="1" indent="-299259" algn="l" rtl="0">
              <a:lnSpc>
                <a:spcPct val="139985"/>
              </a:lnSpc>
              <a:spcBef>
                <a:spcPts val="0"/>
              </a:spcBef>
              <a:spcAft>
                <a:spcPts val="0"/>
              </a:spcAft>
              <a:buClr>
                <a:srgbClr val="000000"/>
              </a:buClr>
              <a:buSzPts val="2731"/>
              <a:buFont typeface="Arial"/>
              <a:buChar char="•"/>
            </a:pPr>
            <a:r>
              <a:rPr lang="en-US" sz="2731" b="0" i="0" u="none" strike="noStrike" cap="none">
                <a:solidFill>
                  <a:srgbClr val="000000"/>
                </a:solidFill>
                <a:latin typeface="Open Sans Light"/>
                <a:ea typeface="Open Sans Light"/>
                <a:cs typeface="Open Sans Light"/>
                <a:sym typeface="Open Sans Light"/>
              </a:rPr>
              <a:t>Students learn to inspect, diagnose, maintain, and repair cars and light trucks of all makes and models.</a:t>
            </a:r>
            <a:endParaRPr sz="1300" b="0" i="0" u="none" strike="noStrike" cap="none">
              <a:solidFill>
                <a:srgbClr val="000000"/>
              </a:solidFill>
              <a:latin typeface="Arial"/>
              <a:ea typeface="Arial"/>
              <a:cs typeface="Arial"/>
              <a:sym typeface="Arial"/>
            </a:endParaRPr>
          </a:p>
          <a:p>
            <a:pPr marL="611220" marR="0" lvl="1" indent="-299259" algn="l" rtl="0">
              <a:lnSpc>
                <a:spcPct val="139985"/>
              </a:lnSpc>
              <a:spcBef>
                <a:spcPts val="0"/>
              </a:spcBef>
              <a:spcAft>
                <a:spcPts val="0"/>
              </a:spcAft>
              <a:buClr>
                <a:srgbClr val="000000"/>
              </a:buClr>
              <a:buSzPts val="2731"/>
              <a:buFont typeface="Arial"/>
              <a:buChar char="•"/>
            </a:pPr>
            <a:r>
              <a:rPr lang="en-US" sz="2731">
                <a:latin typeface="Open Sans Light"/>
                <a:ea typeface="Open Sans Light"/>
                <a:cs typeface="Open Sans Light"/>
                <a:sym typeface="Open Sans Light"/>
              </a:rPr>
              <a:t>Possible credentials/certifications: </a:t>
            </a:r>
            <a:r>
              <a:rPr lang="en-US" sz="2731" b="0" i="0" u="none" strike="noStrike" cap="none">
                <a:solidFill>
                  <a:srgbClr val="000000"/>
                </a:solidFill>
                <a:latin typeface="Open Sans Light"/>
                <a:ea typeface="Open Sans Light"/>
                <a:cs typeface="Open Sans Light"/>
                <a:sym typeface="Open Sans Light"/>
              </a:rPr>
              <a:t> ACDelco, ASE, Ford and Subaru</a:t>
            </a:r>
            <a:endParaRPr sz="1300" b="0" i="0" u="none" strike="noStrike" cap="none">
              <a:solidFill>
                <a:srgbClr val="000000"/>
              </a:solidFill>
              <a:latin typeface="Arial"/>
              <a:ea typeface="Arial"/>
              <a:cs typeface="Arial"/>
              <a:sym typeface="Arial"/>
            </a:endParaRPr>
          </a:p>
          <a:p>
            <a:pPr marL="611220" marR="0" lvl="1" indent="-299259" algn="l" rtl="0">
              <a:lnSpc>
                <a:spcPct val="139985"/>
              </a:lnSpc>
              <a:spcBef>
                <a:spcPts val="0"/>
              </a:spcBef>
              <a:spcAft>
                <a:spcPts val="0"/>
              </a:spcAft>
              <a:buClr>
                <a:srgbClr val="000000"/>
              </a:buClr>
              <a:buSzPts val="2731"/>
              <a:buFont typeface="Arial"/>
              <a:buChar char="•"/>
            </a:pPr>
            <a:r>
              <a:rPr lang="en-US" sz="2731" b="0" i="0" u="none" strike="noStrike" cap="none">
                <a:solidFill>
                  <a:srgbClr val="000000"/>
                </a:solidFill>
                <a:latin typeface="Open Sans Light"/>
                <a:ea typeface="Open Sans Light"/>
                <a:cs typeface="Open Sans Light"/>
                <a:sym typeface="Open Sans Light"/>
              </a:rPr>
              <a:t>The median salary in Alabama is $45,000</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8"/>
        <p:cNvGrpSpPr/>
        <p:nvPr/>
      </p:nvGrpSpPr>
      <p:grpSpPr>
        <a:xfrm>
          <a:off x="0" y="0"/>
          <a:ext cx="0" cy="0"/>
          <a:chOff x="0" y="0"/>
          <a:chExt cx="0" cy="0"/>
        </a:xfrm>
      </p:grpSpPr>
      <p:pic>
        <p:nvPicPr>
          <p:cNvPr id="139" name="Google Shape;139;p5"/>
          <p:cNvPicPr preferRelativeResize="0"/>
          <p:nvPr/>
        </p:nvPicPr>
        <p:blipFill rotWithShape="1">
          <a:blip r:embed="rId3">
            <a:alphaModFix/>
          </a:blip>
          <a:srcRect t="12778" r="1534" b="12778"/>
          <a:stretch/>
        </p:blipFill>
        <p:spPr>
          <a:xfrm>
            <a:off x="12709079" y="1188441"/>
            <a:ext cx="4921682" cy="4961295"/>
          </a:xfrm>
          <a:prstGeom prst="rect">
            <a:avLst/>
          </a:prstGeom>
          <a:noFill/>
          <a:ln>
            <a:noFill/>
          </a:ln>
        </p:spPr>
      </p:pic>
      <p:pic>
        <p:nvPicPr>
          <p:cNvPr id="140" name="Google Shape;140;p5"/>
          <p:cNvPicPr preferRelativeResize="0"/>
          <p:nvPr/>
        </p:nvPicPr>
        <p:blipFill rotWithShape="1">
          <a:blip r:embed="rId4">
            <a:alphaModFix/>
          </a:blip>
          <a:srcRect l="2366" t="1858" b="16504"/>
          <a:stretch/>
        </p:blipFill>
        <p:spPr>
          <a:xfrm>
            <a:off x="7750843" y="1188441"/>
            <a:ext cx="4450057" cy="4961295"/>
          </a:xfrm>
          <a:prstGeom prst="rect">
            <a:avLst/>
          </a:prstGeom>
          <a:noFill/>
          <a:ln>
            <a:noFill/>
          </a:ln>
        </p:spPr>
      </p:pic>
      <p:pic>
        <p:nvPicPr>
          <p:cNvPr id="141" name="Google Shape;141;p5"/>
          <p:cNvPicPr preferRelativeResize="0"/>
          <p:nvPr/>
        </p:nvPicPr>
        <p:blipFill rotWithShape="1">
          <a:blip r:embed="rId5">
            <a:alphaModFix/>
          </a:blip>
          <a:srcRect l="24806" t="17257" r="2602"/>
          <a:stretch/>
        </p:blipFill>
        <p:spPr>
          <a:xfrm>
            <a:off x="13808725" y="6351550"/>
            <a:ext cx="4277426" cy="3808200"/>
          </a:xfrm>
          <a:prstGeom prst="rect">
            <a:avLst/>
          </a:prstGeom>
          <a:noFill/>
          <a:ln>
            <a:noFill/>
          </a:ln>
        </p:spPr>
      </p:pic>
      <p:pic>
        <p:nvPicPr>
          <p:cNvPr id="142" name="Google Shape;142;p5"/>
          <p:cNvPicPr preferRelativeResize="0"/>
          <p:nvPr/>
        </p:nvPicPr>
        <p:blipFill rotWithShape="1">
          <a:blip r:embed="rId6">
            <a:alphaModFix/>
          </a:blip>
          <a:srcRect t="9225" r="19985" b="5441"/>
          <a:stretch/>
        </p:blipFill>
        <p:spPr>
          <a:xfrm>
            <a:off x="243915" y="6351558"/>
            <a:ext cx="5349661" cy="3808180"/>
          </a:xfrm>
          <a:prstGeom prst="rect">
            <a:avLst/>
          </a:prstGeom>
          <a:noFill/>
          <a:ln>
            <a:noFill/>
          </a:ln>
        </p:spPr>
      </p:pic>
      <p:pic>
        <p:nvPicPr>
          <p:cNvPr id="143" name="Google Shape;143;p5"/>
          <p:cNvPicPr preferRelativeResize="0"/>
          <p:nvPr/>
        </p:nvPicPr>
        <p:blipFill rotWithShape="1">
          <a:blip r:embed="rId7">
            <a:alphaModFix/>
          </a:blip>
          <a:srcRect l="18649" r="33332" b="21135"/>
          <a:stretch/>
        </p:blipFill>
        <p:spPr>
          <a:xfrm>
            <a:off x="5826900" y="6351550"/>
            <a:ext cx="3958073" cy="3808199"/>
          </a:xfrm>
          <a:prstGeom prst="rect">
            <a:avLst/>
          </a:prstGeom>
          <a:noFill/>
          <a:ln>
            <a:noFill/>
          </a:ln>
        </p:spPr>
      </p:pic>
      <p:sp>
        <p:nvSpPr>
          <p:cNvPr id="144" name="Google Shape;144;p5"/>
          <p:cNvSpPr txBox="1"/>
          <p:nvPr/>
        </p:nvSpPr>
        <p:spPr>
          <a:xfrm>
            <a:off x="243925" y="1150350"/>
            <a:ext cx="7366500" cy="4999500"/>
          </a:xfrm>
          <a:prstGeom prst="rect">
            <a:avLst/>
          </a:prstGeom>
          <a:noFill/>
          <a:ln>
            <a:noFill/>
          </a:ln>
        </p:spPr>
        <p:txBody>
          <a:bodyPr spcFirstLastPara="1" wrap="square" lIns="0" tIns="0" rIns="0" bIns="0" anchor="t" anchorCtr="0">
            <a:spAutoFit/>
          </a:bodyPr>
          <a:lstStyle/>
          <a:p>
            <a:pPr marL="470996" marR="0" lvl="1" indent="-222797" algn="l" rtl="0">
              <a:lnSpc>
                <a:spcPct val="140027"/>
              </a:lnSpc>
              <a:spcBef>
                <a:spcPts val="0"/>
              </a:spcBef>
              <a:spcAft>
                <a:spcPts val="0"/>
              </a:spcAft>
              <a:buClr>
                <a:srgbClr val="000000"/>
              </a:buClr>
              <a:buSzPts val="1981"/>
              <a:buFont typeface="Arial"/>
              <a:buChar char="•"/>
            </a:pPr>
            <a:r>
              <a:rPr lang="en-US" sz="1981" b="0" i="0" u="none" strike="noStrike" cap="none">
                <a:solidFill>
                  <a:srgbClr val="000000"/>
                </a:solidFill>
                <a:latin typeface="Open Sans Light"/>
                <a:ea typeface="Open Sans Light"/>
                <a:cs typeface="Open Sans Light"/>
                <a:sym typeface="Open Sans Light"/>
              </a:rPr>
              <a:t>Students will investigate and study the concepts of human medicine, physiology, genetics, microbiology, and public health. </a:t>
            </a:r>
            <a:endParaRPr sz="1200" b="0" i="0" u="none" strike="noStrike" cap="none">
              <a:solidFill>
                <a:srgbClr val="000000"/>
              </a:solidFill>
              <a:latin typeface="Arial"/>
              <a:ea typeface="Arial"/>
              <a:cs typeface="Arial"/>
              <a:sym typeface="Arial"/>
            </a:endParaRPr>
          </a:p>
          <a:p>
            <a:pPr marL="470996" marR="0" lvl="1" indent="-222797" algn="l" rtl="0">
              <a:lnSpc>
                <a:spcPct val="140027"/>
              </a:lnSpc>
              <a:spcBef>
                <a:spcPts val="0"/>
              </a:spcBef>
              <a:spcAft>
                <a:spcPts val="0"/>
              </a:spcAft>
              <a:buClr>
                <a:srgbClr val="000000"/>
              </a:buClr>
              <a:buSzPts val="1981"/>
              <a:buFont typeface="Arial"/>
              <a:buChar char="•"/>
            </a:pPr>
            <a:r>
              <a:rPr lang="en-US" sz="1981" b="0" i="0" u="none" strike="noStrike" cap="none">
                <a:solidFill>
                  <a:srgbClr val="000000"/>
                </a:solidFill>
                <a:latin typeface="Open Sans Light"/>
                <a:ea typeface="Open Sans Light"/>
                <a:cs typeface="Open Sans Light"/>
                <a:sym typeface="Open Sans Light"/>
              </a:rPr>
              <a:t>Students can receive an 11th/12th grade science credit for Forensics and Criminal Investigations, Human Body Structures/Functions (same as Anatomy and Physiology) and Introduction to Biotechnology. </a:t>
            </a:r>
            <a:endParaRPr sz="1200" b="0" i="0" u="none" strike="noStrike" cap="none">
              <a:solidFill>
                <a:srgbClr val="000000"/>
              </a:solidFill>
              <a:latin typeface="Arial"/>
              <a:ea typeface="Arial"/>
              <a:cs typeface="Arial"/>
              <a:sym typeface="Arial"/>
            </a:endParaRPr>
          </a:p>
          <a:p>
            <a:pPr marL="470996" marR="0" lvl="1" indent="-222797" algn="l" rtl="0">
              <a:lnSpc>
                <a:spcPct val="140027"/>
              </a:lnSpc>
              <a:spcBef>
                <a:spcPts val="0"/>
              </a:spcBef>
              <a:spcAft>
                <a:spcPts val="0"/>
              </a:spcAft>
              <a:buClr>
                <a:srgbClr val="000000"/>
              </a:buClr>
              <a:buSzPts val="1981"/>
              <a:buFont typeface="Arial"/>
              <a:buChar char="•"/>
            </a:pPr>
            <a:r>
              <a:rPr lang="en-US" sz="1981">
                <a:latin typeface="Open Sans Light"/>
                <a:ea typeface="Open Sans Light"/>
                <a:cs typeface="Open Sans Light"/>
                <a:sym typeface="Open Sans Light"/>
              </a:rPr>
              <a:t>Possible credential/certification: </a:t>
            </a:r>
            <a:r>
              <a:rPr lang="en-US" sz="1981" b="0" i="0" u="none" strike="noStrike" cap="none">
                <a:solidFill>
                  <a:srgbClr val="000000"/>
                </a:solidFill>
                <a:latin typeface="Open Sans Light"/>
                <a:ea typeface="Open Sans Light"/>
                <a:cs typeface="Open Sans Light"/>
                <a:sym typeface="Open Sans Light"/>
              </a:rPr>
              <a:t>(CCMA) Certified Clinical Medical Assistant </a:t>
            </a:r>
            <a:endParaRPr sz="1200" b="0" i="0" u="none" strike="noStrike" cap="none">
              <a:solidFill>
                <a:srgbClr val="000000"/>
              </a:solidFill>
              <a:latin typeface="Arial"/>
              <a:ea typeface="Arial"/>
              <a:cs typeface="Arial"/>
              <a:sym typeface="Arial"/>
            </a:endParaRPr>
          </a:p>
          <a:p>
            <a:pPr marL="470996" marR="0" lvl="1" indent="-216447" algn="l" rtl="0">
              <a:lnSpc>
                <a:spcPct val="140027"/>
              </a:lnSpc>
              <a:spcBef>
                <a:spcPts val="0"/>
              </a:spcBef>
              <a:spcAft>
                <a:spcPts val="0"/>
              </a:spcAft>
              <a:buClr>
                <a:srgbClr val="000000"/>
              </a:buClr>
              <a:buSzPts val="1881"/>
              <a:buFont typeface="Arial"/>
              <a:buChar char="•"/>
            </a:pPr>
            <a:r>
              <a:rPr lang="en-US" sz="1981" b="0" i="0" u="none" strike="noStrike" cap="none">
                <a:solidFill>
                  <a:srgbClr val="000000"/>
                </a:solidFill>
                <a:latin typeface="Open Sans Light"/>
                <a:ea typeface="Open Sans Light"/>
                <a:cs typeface="Open Sans Light"/>
                <a:sym typeface="Open Sans Light"/>
              </a:rPr>
              <a:t>The median salary in Alabama for medical scientists is $89,160.</a:t>
            </a:r>
            <a:r>
              <a:rPr lang="en-US" sz="1881" b="0" i="0" u="none" strike="noStrike" cap="none">
                <a:solidFill>
                  <a:srgbClr val="000000"/>
                </a:solidFill>
                <a:latin typeface="Open Sans Light"/>
                <a:ea typeface="Open Sans Light"/>
                <a:cs typeface="Open Sans Light"/>
                <a:sym typeface="Open Sans Light"/>
              </a:rPr>
              <a:t>  </a:t>
            </a:r>
            <a:endParaRPr sz="1100" b="0" i="0" u="none" strike="noStrike" cap="none">
              <a:solidFill>
                <a:srgbClr val="000000"/>
              </a:solidFill>
              <a:latin typeface="Arial"/>
              <a:ea typeface="Arial"/>
              <a:cs typeface="Arial"/>
              <a:sym typeface="Arial"/>
            </a:endParaRPr>
          </a:p>
        </p:txBody>
      </p:sp>
      <p:sp>
        <p:nvSpPr>
          <p:cNvPr id="145" name="Google Shape;145;p5"/>
          <p:cNvSpPr txBox="1"/>
          <p:nvPr/>
        </p:nvSpPr>
        <p:spPr>
          <a:xfrm>
            <a:off x="1828801" y="-114300"/>
            <a:ext cx="14173200" cy="1090042"/>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BIOMEDICAL SCIENCE</a:t>
            </a:r>
            <a:endParaRPr sz="1400" b="0" i="0" u="none" strike="noStrike" cap="none">
              <a:solidFill>
                <a:srgbClr val="000000"/>
              </a:solidFill>
              <a:latin typeface="Arial"/>
              <a:ea typeface="Arial"/>
              <a:cs typeface="Arial"/>
              <a:sym typeface="Arial"/>
            </a:endParaRPr>
          </a:p>
        </p:txBody>
      </p:sp>
      <p:pic>
        <p:nvPicPr>
          <p:cNvPr id="146" name="Google Shape;146;p5"/>
          <p:cNvPicPr preferRelativeResize="0"/>
          <p:nvPr/>
        </p:nvPicPr>
        <p:blipFill rotWithShape="1">
          <a:blip r:embed="rId8">
            <a:alphaModFix/>
          </a:blip>
          <a:srcRect l="29735" r="1074" b="228"/>
          <a:stretch/>
        </p:blipFill>
        <p:spPr>
          <a:xfrm>
            <a:off x="9883925" y="6357250"/>
            <a:ext cx="3809649" cy="380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0"/>
        <p:cNvGrpSpPr/>
        <p:nvPr/>
      </p:nvGrpSpPr>
      <p:grpSpPr>
        <a:xfrm>
          <a:off x="0" y="0"/>
          <a:ext cx="0" cy="0"/>
          <a:chOff x="0" y="0"/>
          <a:chExt cx="0" cy="0"/>
        </a:xfrm>
      </p:grpSpPr>
      <p:pic>
        <p:nvPicPr>
          <p:cNvPr id="151" name="Google Shape;151;p6"/>
          <p:cNvPicPr preferRelativeResize="0"/>
          <p:nvPr/>
        </p:nvPicPr>
        <p:blipFill rotWithShape="1">
          <a:blip r:embed="rId3">
            <a:alphaModFix/>
          </a:blip>
          <a:srcRect t="1771" r="2852" b="10528"/>
          <a:stretch/>
        </p:blipFill>
        <p:spPr>
          <a:xfrm>
            <a:off x="5149828" y="1201968"/>
            <a:ext cx="6511230" cy="4609755"/>
          </a:xfrm>
          <a:prstGeom prst="rect">
            <a:avLst/>
          </a:prstGeom>
          <a:noFill/>
          <a:ln>
            <a:noFill/>
          </a:ln>
        </p:spPr>
      </p:pic>
      <p:pic>
        <p:nvPicPr>
          <p:cNvPr id="152" name="Google Shape;152;p6"/>
          <p:cNvPicPr preferRelativeResize="0"/>
          <p:nvPr/>
        </p:nvPicPr>
        <p:blipFill rotWithShape="1">
          <a:blip r:embed="rId4">
            <a:alphaModFix/>
          </a:blip>
          <a:srcRect t="19653" b="22631"/>
          <a:stretch/>
        </p:blipFill>
        <p:spPr>
          <a:xfrm>
            <a:off x="217375" y="6094350"/>
            <a:ext cx="4932450" cy="4068425"/>
          </a:xfrm>
          <a:prstGeom prst="rect">
            <a:avLst/>
          </a:prstGeom>
          <a:noFill/>
          <a:ln>
            <a:noFill/>
          </a:ln>
        </p:spPr>
      </p:pic>
      <p:pic>
        <p:nvPicPr>
          <p:cNvPr id="153" name="Google Shape;153;p6"/>
          <p:cNvPicPr preferRelativeResize="0"/>
          <p:nvPr/>
        </p:nvPicPr>
        <p:blipFill rotWithShape="1">
          <a:blip r:embed="rId5">
            <a:alphaModFix/>
          </a:blip>
          <a:srcRect l="3704" t="2355" b="2353"/>
          <a:stretch/>
        </p:blipFill>
        <p:spPr>
          <a:xfrm>
            <a:off x="10972800" y="6037949"/>
            <a:ext cx="7082761" cy="4088370"/>
          </a:xfrm>
          <a:prstGeom prst="rect">
            <a:avLst/>
          </a:prstGeom>
          <a:noFill/>
          <a:ln>
            <a:noFill/>
          </a:ln>
        </p:spPr>
      </p:pic>
      <p:sp>
        <p:nvSpPr>
          <p:cNvPr id="154" name="Google Shape;154;p6"/>
          <p:cNvSpPr txBox="1"/>
          <p:nvPr/>
        </p:nvSpPr>
        <p:spPr>
          <a:xfrm>
            <a:off x="99875" y="1201975"/>
            <a:ext cx="4932600" cy="4678500"/>
          </a:xfrm>
          <a:prstGeom prst="rect">
            <a:avLst/>
          </a:prstGeom>
          <a:noFill/>
          <a:ln>
            <a:noFill/>
          </a:ln>
        </p:spPr>
        <p:txBody>
          <a:bodyPr spcFirstLastPara="1" wrap="square" lIns="0" tIns="0" rIns="0" bIns="0" anchor="t" anchorCtr="0">
            <a:spAutoFit/>
          </a:bodyPr>
          <a:lstStyle/>
          <a:p>
            <a:pPr marL="485833" marR="0" lvl="1" indent="-230215" algn="l" rtl="0">
              <a:lnSpc>
                <a:spcPct val="140000"/>
              </a:lnSpc>
              <a:spcBef>
                <a:spcPts val="0"/>
              </a:spcBef>
              <a:spcAft>
                <a:spcPts val="0"/>
              </a:spcAft>
              <a:buClr>
                <a:srgbClr val="000000"/>
              </a:buClr>
              <a:buSzPts val="2050"/>
              <a:buFont typeface="Arial"/>
              <a:buChar char="•"/>
            </a:pPr>
            <a:r>
              <a:rPr lang="en-US" sz="2050" b="0" i="0" u="none" strike="noStrike" cap="none">
                <a:solidFill>
                  <a:srgbClr val="000000"/>
                </a:solidFill>
                <a:latin typeface="Open Sans Light"/>
                <a:ea typeface="Open Sans Light"/>
                <a:cs typeface="Open Sans Light"/>
                <a:sym typeface="Open Sans Light"/>
              </a:rPr>
              <a:t>Students will receive training in basic body repair and refinishing techniques, structural/non-structural repair as well as application of the latest refinishing products available.  </a:t>
            </a:r>
            <a:endParaRPr sz="1200" b="0" i="0" u="none" strike="noStrike" cap="none">
              <a:solidFill>
                <a:srgbClr val="000000"/>
              </a:solidFill>
              <a:latin typeface="Arial"/>
              <a:ea typeface="Arial"/>
              <a:cs typeface="Arial"/>
              <a:sym typeface="Arial"/>
            </a:endParaRPr>
          </a:p>
          <a:p>
            <a:pPr marL="485833" marR="0" lvl="1" indent="-230215" algn="l" rtl="0">
              <a:lnSpc>
                <a:spcPct val="140000"/>
              </a:lnSpc>
              <a:spcBef>
                <a:spcPts val="0"/>
              </a:spcBef>
              <a:spcAft>
                <a:spcPts val="0"/>
              </a:spcAft>
              <a:buClr>
                <a:srgbClr val="000000"/>
              </a:buClr>
              <a:buSzPts val="2050"/>
              <a:buFont typeface="Arial"/>
              <a:buChar char="•"/>
            </a:pPr>
            <a:r>
              <a:rPr lang="en-US" sz="2050">
                <a:latin typeface="Open Sans Light"/>
                <a:ea typeface="Open Sans Light"/>
                <a:cs typeface="Open Sans Light"/>
                <a:sym typeface="Open Sans Light"/>
              </a:rPr>
              <a:t>Possible certifications/credentials: </a:t>
            </a:r>
            <a:r>
              <a:rPr lang="en-US" sz="2050" b="0" i="0" u="none" strike="noStrike" cap="none">
                <a:solidFill>
                  <a:srgbClr val="000000"/>
                </a:solidFill>
                <a:latin typeface="Open Sans Light"/>
                <a:ea typeface="Open Sans Light"/>
                <a:cs typeface="Open Sans Light"/>
                <a:sym typeface="Open Sans Light"/>
              </a:rPr>
              <a:t>I-Car program</a:t>
            </a:r>
            <a:r>
              <a:rPr lang="en-US" sz="2050">
                <a:latin typeface="Open Sans Light"/>
                <a:ea typeface="Open Sans Light"/>
                <a:cs typeface="Open Sans Light"/>
                <a:sym typeface="Open Sans Light"/>
              </a:rPr>
              <a:t> (3)</a:t>
            </a:r>
            <a:endParaRPr sz="1200" b="0" i="0" u="none" strike="noStrike" cap="none">
              <a:solidFill>
                <a:srgbClr val="000000"/>
              </a:solidFill>
              <a:latin typeface="Arial"/>
              <a:ea typeface="Arial"/>
              <a:cs typeface="Arial"/>
              <a:sym typeface="Arial"/>
            </a:endParaRPr>
          </a:p>
          <a:p>
            <a:pPr marL="485833" marR="0" lvl="1" indent="-242915" algn="l" rtl="0">
              <a:lnSpc>
                <a:spcPct val="140000"/>
              </a:lnSpc>
              <a:spcBef>
                <a:spcPts val="0"/>
              </a:spcBef>
              <a:spcAft>
                <a:spcPts val="0"/>
              </a:spcAft>
              <a:buClr>
                <a:srgbClr val="000000"/>
              </a:buClr>
              <a:buSzPts val="2250"/>
              <a:buFont typeface="Arial"/>
              <a:buChar char="•"/>
            </a:pPr>
            <a:r>
              <a:rPr lang="en-US" sz="2050" b="0" i="0" u="none" strike="noStrike" cap="none">
                <a:solidFill>
                  <a:srgbClr val="000000"/>
                </a:solidFill>
                <a:latin typeface="Open Sans Light"/>
                <a:ea typeface="Open Sans Light"/>
                <a:cs typeface="Open Sans Light"/>
                <a:sym typeface="Open Sans Light"/>
              </a:rPr>
              <a:t>The average salary in Alabama is $41,000 and can exceed $58,000</a:t>
            </a:r>
            <a:r>
              <a:rPr lang="en-US" sz="2250" b="0" i="0" u="none" strike="noStrike" cap="none">
                <a:solidFill>
                  <a:srgbClr val="000000"/>
                </a:solidFill>
                <a:latin typeface="Open Sans Light"/>
                <a:ea typeface="Open Sans Light"/>
                <a:cs typeface="Open Sans Light"/>
                <a:sym typeface="Open Sans Light"/>
              </a:rPr>
              <a:t>. </a:t>
            </a:r>
            <a:endParaRPr sz="1400" b="0" i="0" u="none" strike="noStrike" cap="none">
              <a:solidFill>
                <a:srgbClr val="000000"/>
              </a:solidFill>
              <a:latin typeface="Arial"/>
              <a:ea typeface="Arial"/>
              <a:cs typeface="Arial"/>
              <a:sym typeface="Arial"/>
            </a:endParaRPr>
          </a:p>
        </p:txBody>
      </p:sp>
      <p:sp>
        <p:nvSpPr>
          <p:cNvPr id="155" name="Google Shape;155;p6"/>
          <p:cNvSpPr txBox="1"/>
          <p:nvPr/>
        </p:nvSpPr>
        <p:spPr>
          <a:xfrm>
            <a:off x="3124200" y="-114300"/>
            <a:ext cx="10744200" cy="1090042"/>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COLLISION REPAIR</a:t>
            </a:r>
            <a:endParaRPr sz="1400" b="0" i="0" u="none" strike="noStrike" cap="none">
              <a:solidFill>
                <a:srgbClr val="000000"/>
              </a:solidFill>
              <a:latin typeface="Arial"/>
              <a:ea typeface="Arial"/>
              <a:cs typeface="Arial"/>
              <a:sym typeface="Arial"/>
            </a:endParaRPr>
          </a:p>
        </p:txBody>
      </p:sp>
      <p:pic>
        <p:nvPicPr>
          <p:cNvPr id="156" name="Google Shape;156;p6"/>
          <p:cNvPicPr preferRelativeResize="0"/>
          <p:nvPr/>
        </p:nvPicPr>
        <p:blipFill rotWithShape="1">
          <a:blip r:embed="rId6">
            <a:alphaModFix/>
          </a:blip>
          <a:srcRect/>
          <a:stretch/>
        </p:blipFill>
        <p:spPr>
          <a:xfrm>
            <a:off x="12420600" y="1201968"/>
            <a:ext cx="5334000" cy="4609755"/>
          </a:xfrm>
          <a:prstGeom prst="rect">
            <a:avLst/>
          </a:prstGeom>
          <a:noFill/>
          <a:ln>
            <a:noFill/>
          </a:ln>
        </p:spPr>
      </p:pic>
      <p:pic>
        <p:nvPicPr>
          <p:cNvPr id="157" name="Google Shape;157;p6"/>
          <p:cNvPicPr preferRelativeResize="0"/>
          <p:nvPr/>
        </p:nvPicPr>
        <p:blipFill rotWithShape="1">
          <a:blip r:embed="rId7">
            <a:alphaModFix/>
          </a:blip>
          <a:srcRect/>
          <a:stretch/>
        </p:blipFill>
        <p:spPr>
          <a:xfrm>
            <a:off x="5334000" y="6057900"/>
            <a:ext cx="5410200" cy="40684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61"/>
        <p:cNvGrpSpPr/>
        <p:nvPr/>
      </p:nvGrpSpPr>
      <p:grpSpPr>
        <a:xfrm>
          <a:off x="0" y="0"/>
          <a:ext cx="0" cy="0"/>
          <a:chOff x="0" y="0"/>
          <a:chExt cx="0" cy="0"/>
        </a:xfrm>
      </p:grpSpPr>
      <p:pic>
        <p:nvPicPr>
          <p:cNvPr id="162" name="Google Shape;162;p7"/>
          <p:cNvPicPr preferRelativeResize="0"/>
          <p:nvPr/>
        </p:nvPicPr>
        <p:blipFill rotWithShape="1">
          <a:blip r:embed="rId3">
            <a:alphaModFix/>
          </a:blip>
          <a:srcRect t="7448" b="2921"/>
          <a:stretch/>
        </p:blipFill>
        <p:spPr>
          <a:xfrm>
            <a:off x="12561568" y="1305119"/>
            <a:ext cx="5500644" cy="5193862"/>
          </a:xfrm>
          <a:prstGeom prst="rect">
            <a:avLst/>
          </a:prstGeom>
          <a:noFill/>
          <a:ln>
            <a:noFill/>
          </a:ln>
        </p:spPr>
      </p:pic>
      <p:pic>
        <p:nvPicPr>
          <p:cNvPr id="163" name="Google Shape;163;p7"/>
          <p:cNvPicPr preferRelativeResize="0"/>
          <p:nvPr/>
        </p:nvPicPr>
        <p:blipFill rotWithShape="1">
          <a:blip r:embed="rId4">
            <a:alphaModFix/>
          </a:blip>
          <a:srcRect l="50229" r="1505" b="11527"/>
          <a:stretch/>
        </p:blipFill>
        <p:spPr>
          <a:xfrm>
            <a:off x="4403525" y="5553125"/>
            <a:ext cx="4005650" cy="4606600"/>
          </a:xfrm>
          <a:prstGeom prst="rect">
            <a:avLst/>
          </a:prstGeom>
          <a:noFill/>
          <a:ln>
            <a:noFill/>
          </a:ln>
        </p:spPr>
      </p:pic>
      <p:pic>
        <p:nvPicPr>
          <p:cNvPr id="164" name="Google Shape;164;p7"/>
          <p:cNvPicPr preferRelativeResize="0"/>
          <p:nvPr/>
        </p:nvPicPr>
        <p:blipFill rotWithShape="1">
          <a:blip r:embed="rId5">
            <a:alphaModFix/>
          </a:blip>
          <a:srcRect t="12372" b="39028"/>
          <a:stretch/>
        </p:blipFill>
        <p:spPr>
          <a:xfrm>
            <a:off x="8463262" y="6660992"/>
            <a:ext cx="9598951" cy="3498745"/>
          </a:xfrm>
          <a:prstGeom prst="rect">
            <a:avLst/>
          </a:prstGeom>
          <a:noFill/>
          <a:ln>
            <a:noFill/>
          </a:ln>
        </p:spPr>
      </p:pic>
      <p:sp>
        <p:nvSpPr>
          <p:cNvPr id="165" name="Google Shape;165;p7"/>
          <p:cNvSpPr txBox="1"/>
          <p:nvPr/>
        </p:nvSpPr>
        <p:spPr>
          <a:xfrm>
            <a:off x="397475" y="1267025"/>
            <a:ext cx="7813200" cy="3498600"/>
          </a:xfrm>
          <a:prstGeom prst="rect">
            <a:avLst/>
          </a:prstGeom>
          <a:noFill/>
          <a:ln>
            <a:noFill/>
          </a:ln>
        </p:spPr>
        <p:txBody>
          <a:bodyPr spcFirstLastPara="1" wrap="square" lIns="0" tIns="0" rIns="0" bIns="0" anchor="t" anchorCtr="0">
            <a:spAutoFit/>
          </a:bodyPr>
          <a:lstStyle/>
          <a:p>
            <a:pPr marL="412924" marR="0" lvl="1" indent="-212812" algn="l" rtl="0">
              <a:lnSpc>
                <a:spcPct val="140010"/>
              </a:lnSpc>
              <a:spcBef>
                <a:spcPts val="0"/>
              </a:spcBef>
              <a:spcAft>
                <a:spcPts val="0"/>
              </a:spcAft>
              <a:buClr>
                <a:srgbClr val="000000"/>
              </a:buClr>
              <a:buSzPts val="2012"/>
              <a:buFont typeface="Arial"/>
              <a:buChar char="•"/>
            </a:pPr>
            <a:r>
              <a:rPr lang="en-US" sz="2012" b="0" i="0" u="none" strike="noStrike" cap="none">
                <a:solidFill>
                  <a:srgbClr val="000000"/>
                </a:solidFill>
                <a:latin typeface="Open Sans Light"/>
                <a:ea typeface="Open Sans Light"/>
                <a:cs typeface="Open Sans Light"/>
                <a:sym typeface="Open Sans Light"/>
              </a:rPr>
              <a:t>Construction courses provide trainees with knowledge and principles o</a:t>
            </a:r>
            <a:r>
              <a:rPr lang="en-US" sz="2012">
                <a:latin typeface="Open Sans Light"/>
                <a:ea typeface="Open Sans Light"/>
                <a:cs typeface="Open Sans Light"/>
                <a:sym typeface="Open Sans Light"/>
              </a:rPr>
              <a:t>f</a:t>
            </a:r>
            <a:r>
              <a:rPr lang="en-US" sz="2012" b="0" i="0" u="none" strike="noStrike" cap="none">
                <a:solidFill>
                  <a:srgbClr val="000000"/>
                </a:solidFill>
                <a:latin typeface="Open Sans Light"/>
                <a:ea typeface="Open Sans Light"/>
                <a:cs typeface="Open Sans Light"/>
                <a:sym typeface="Open Sans Light"/>
              </a:rPr>
              <a:t> carpentry, masonry, electrical work, site preparation, and interior finishing. Students will become skilled in different phases of a construction project</a:t>
            </a:r>
            <a:r>
              <a:rPr lang="en-US" sz="2012">
                <a:latin typeface="Open Sans Light"/>
                <a:ea typeface="Open Sans Light"/>
                <a:cs typeface="Open Sans Light"/>
                <a:sym typeface="Open Sans Light"/>
              </a:rPr>
              <a:t>s </a:t>
            </a:r>
            <a:r>
              <a:rPr lang="en-US" sz="2012" b="0" i="0" u="none" strike="noStrike" cap="none">
                <a:solidFill>
                  <a:srgbClr val="000000"/>
                </a:solidFill>
                <a:latin typeface="Open Sans Light"/>
                <a:ea typeface="Open Sans Light"/>
                <a:cs typeface="Open Sans Light"/>
                <a:sym typeface="Open Sans Light"/>
              </a:rPr>
              <a:t>and be able to interpret construction drawings.  </a:t>
            </a:r>
            <a:endParaRPr sz="1500" b="0" i="0" u="none" strike="noStrike" cap="none">
              <a:solidFill>
                <a:srgbClr val="000000"/>
              </a:solidFill>
              <a:latin typeface="Arial"/>
              <a:ea typeface="Arial"/>
              <a:cs typeface="Arial"/>
              <a:sym typeface="Arial"/>
            </a:endParaRPr>
          </a:p>
          <a:p>
            <a:pPr marL="412923" marR="0" lvl="1" indent="-200111" algn="l" rtl="0">
              <a:lnSpc>
                <a:spcPct val="140010"/>
              </a:lnSpc>
              <a:spcBef>
                <a:spcPts val="0"/>
              </a:spcBef>
              <a:spcAft>
                <a:spcPts val="0"/>
              </a:spcAft>
              <a:buClr>
                <a:srgbClr val="000000"/>
              </a:buClr>
              <a:buSzPts val="1812"/>
              <a:buFont typeface="Arial"/>
              <a:buChar char="•"/>
            </a:pPr>
            <a:r>
              <a:rPr lang="en-US" sz="2012">
                <a:latin typeface="Open Sans Light"/>
                <a:ea typeface="Open Sans Light"/>
                <a:cs typeface="Open Sans Light"/>
                <a:sym typeface="Open Sans Light"/>
              </a:rPr>
              <a:t>Possible </a:t>
            </a:r>
            <a:r>
              <a:rPr lang="en-US" sz="2012" b="0" i="0" u="none" strike="noStrike" cap="none">
                <a:solidFill>
                  <a:srgbClr val="000000"/>
                </a:solidFill>
                <a:latin typeface="Open Sans Light"/>
                <a:ea typeface="Open Sans Light"/>
                <a:cs typeface="Open Sans Light"/>
                <a:sym typeface="Open Sans Light"/>
              </a:rPr>
              <a:t>C</a:t>
            </a:r>
            <a:r>
              <a:rPr lang="en-US" sz="2012">
                <a:latin typeface="Open Sans Light"/>
                <a:ea typeface="Open Sans Light"/>
                <a:cs typeface="Open Sans Light"/>
                <a:sym typeface="Open Sans Light"/>
              </a:rPr>
              <a:t>redentials/Certifications: </a:t>
            </a:r>
            <a:r>
              <a:rPr lang="en-US" sz="2012" b="0" i="0" u="none" strike="noStrike" cap="none">
                <a:solidFill>
                  <a:srgbClr val="000000"/>
                </a:solidFill>
                <a:latin typeface="Open Sans Light"/>
                <a:ea typeface="Open Sans Light"/>
                <a:cs typeface="Open Sans Light"/>
                <a:sym typeface="Open Sans Light"/>
              </a:rPr>
              <a:t>NCCER (National Center for Construction Education and Research</a:t>
            </a:r>
            <a:r>
              <a:rPr lang="en-US" sz="2012">
                <a:latin typeface="Open Sans Light"/>
                <a:ea typeface="Open Sans Light"/>
                <a:cs typeface="Open Sans Light"/>
                <a:sym typeface="Open Sans Light"/>
              </a:rPr>
              <a:t>) </a:t>
            </a:r>
            <a:r>
              <a:rPr lang="en-US" sz="2012" b="0" i="0" u="none" strike="noStrike" cap="none">
                <a:solidFill>
                  <a:srgbClr val="000000"/>
                </a:solidFill>
                <a:latin typeface="Open Sans Light"/>
                <a:ea typeface="Open Sans Light"/>
                <a:cs typeface="Open Sans Light"/>
                <a:sym typeface="Open Sans Light"/>
              </a:rPr>
              <a:t>- Core, Carpentry Level One</a:t>
            </a:r>
            <a:r>
              <a:rPr lang="en-US" sz="2012">
                <a:latin typeface="Open Sans Light"/>
                <a:ea typeface="Open Sans Light"/>
                <a:cs typeface="Open Sans Light"/>
                <a:sym typeface="Open Sans Light"/>
              </a:rPr>
              <a:t>/Two </a:t>
            </a:r>
            <a:r>
              <a:rPr lang="en-US" sz="2012" b="0" i="0" u="none" strike="noStrike" cap="none">
                <a:solidFill>
                  <a:srgbClr val="000000"/>
                </a:solidFill>
                <a:latin typeface="Open Sans Light"/>
                <a:ea typeface="Open Sans Light"/>
                <a:cs typeface="Open Sans Light"/>
                <a:sym typeface="Open Sans Light"/>
              </a:rPr>
              <a:t>Carpentry </a:t>
            </a:r>
            <a:r>
              <a:rPr lang="en-US" sz="2012">
                <a:latin typeface="Open Sans Light"/>
                <a:ea typeface="Open Sans Light"/>
                <a:cs typeface="Open Sans Light"/>
                <a:sym typeface="Open Sans Light"/>
              </a:rPr>
              <a:t>and OSHA 10</a:t>
            </a:r>
            <a:endParaRPr sz="1800" b="0" i="0" u="none" strike="noStrike" cap="none">
              <a:solidFill>
                <a:srgbClr val="000000"/>
              </a:solidFill>
              <a:latin typeface="Arial"/>
              <a:ea typeface="Arial"/>
              <a:cs typeface="Arial"/>
              <a:sym typeface="Arial"/>
            </a:endParaRPr>
          </a:p>
          <a:p>
            <a:pPr marL="914400" marR="0" lvl="0" indent="0" algn="l" rtl="0">
              <a:lnSpc>
                <a:spcPct val="14001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166" name="Google Shape;166;p7"/>
          <p:cNvSpPr txBox="1"/>
          <p:nvPr/>
        </p:nvSpPr>
        <p:spPr>
          <a:xfrm>
            <a:off x="2818848" y="-114300"/>
            <a:ext cx="10783788" cy="1027706"/>
          </a:xfrm>
          <a:prstGeom prst="rect">
            <a:avLst/>
          </a:prstGeom>
          <a:noFill/>
          <a:ln>
            <a:noFill/>
          </a:ln>
        </p:spPr>
        <p:txBody>
          <a:bodyPr spcFirstLastPara="1" wrap="square" lIns="0" tIns="0" rIns="0" bIns="0" anchor="t" anchorCtr="0">
            <a:spAutoFit/>
          </a:bodyPr>
          <a:lstStyle/>
          <a:p>
            <a:pPr marL="0" marR="0" lvl="0" indent="0" algn="ctr" rtl="0">
              <a:lnSpc>
                <a:spcPct val="139990"/>
              </a:lnSpc>
              <a:spcBef>
                <a:spcPts val="0"/>
              </a:spcBef>
              <a:spcAft>
                <a:spcPts val="0"/>
              </a:spcAft>
              <a:buClr>
                <a:srgbClr val="000000"/>
              </a:buClr>
              <a:buSzPts val="6039"/>
              <a:buFont typeface="Arial"/>
              <a:buNone/>
            </a:pPr>
            <a:r>
              <a:rPr lang="en-US" sz="6039" b="0" i="0" u="none" strike="noStrike" cap="none">
                <a:solidFill>
                  <a:srgbClr val="000000"/>
                </a:solidFill>
                <a:latin typeface="Open Sans Light"/>
                <a:ea typeface="Open Sans Light"/>
                <a:cs typeface="Open Sans Light"/>
                <a:sym typeface="Open Sans Light"/>
              </a:rPr>
              <a:t>CONSTRUCTION TECHNOLOGY</a:t>
            </a:r>
            <a:endParaRPr sz="1400" b="0" i="0" u="none" strike="noStrike" cap="none">
              <a:solidFill>
                <a:srgbClr val="000000"/>
              </a:solidFill>
              <a:latin typeface="Arial"/>
              <a:ea typeface="Arial"/>
              <a:cs typeface="Arial"/>
              <a:sym typeface="Arial"/>
            </a:endParaRPr>
          </a:p>
        </p:txBody>
      </p:sp>
      <p:pic>
        <p:nvPicPr>
          <p:cNvPr id="167" name="Google Shape;167;p7"/>
          <p:cNvPicPr preferRelativeResize="0"/>
          <p:nvPr/>
        </p:nvPicPr>
        <p:blipFill rotWithShape="1">
          <a:blip r:embed="rId6">
            <a:alphaModFix/>
          </a:blip>
          <a:srcRect/>
          <a:stretch/>
        </p:blipFill>
        <p:spPr>
          <a:xfrm>
            <a:off x="8507237" y="1305119"/>
            <a:ext cx="3837164" cy="5057581"/>
          </a:xfrm>
          <a:prstGeom prst="rect">
            <a:avLst/>
          </a:prstGeom>
          <a:noFill/>
          <a:ln>
            <a:noFill/>
          </a:ln>
        </p:spPr>
      </p:pic>
      <p:pic>
        <p:nvPicPr>
          <p:cNvPr id="168" name="Google Shape;168;p7"/>
          <p:cNvPicPr preferRelativeResize="0"/>
          <p:nvPr/>
        </p:nvPicPr>
        <p:blipFill rotWithShape="1">
          <a:blip r:embed="rId7">
            <a:alphaModFix/>
          </a:blip>
          <a:srcRect l="41367" r="18084" b="-3917"/>
          <a:stretch/>
        </p:blipFill>
        <p:spPr>
          <a:xfrm>
            <a:off x="397475" y="5553125"/>
            <a:ext cx="3837175" cy="48337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1411</Words>
  <Application>Microsoft Office PowerPoint</Application>
  <PresentationFormat>Custom</PresentationFormat>
  <Paragraphs>109</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Roboto</vt:lpstr>
      <vt:lpstr>Open Sans Light</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Merrell, Robin</dc:creator>
  <cp:lastModifiedBy>Merrell, Robin</cp:lastModifiedBy>
  <cp:revision>1</cp:revision>
  <dcterms:created xsi:type="dcterms:W3CDTF">2006-08-16T00:00:00Z</dcterms:created>
  <dcterms:modified xsi:type="dcterms:W3CDTF">2020-10-21T19:06:02Z</dcterms:modified>
</cp:coreProperties>
</file>