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319" r:id="rId3"/>
    <p:sldId id="320" r:id="rId4"/>
    <p:sldId id="321" r:id="rId5"/>
    <p:sldId id="322" r:id="rId6"/>
    <p:sldId id="323" r:id="rId7"/>
    <p:sldId id="324" r:id="rId8"/>
    <p:sldId id="257" r:id="rId9"/>
    <p:sldId id="258" r:id="rId10"/>
    <p:sldId id="259" r:id="rId11"/>
    <p:sldId id="260" r:id="rId12"/>
    <p:sldId id="261" r:id="rId13"/>
    <p:sldId id="262" r:id="rId14"/>
    <p:sldId id="263" r:id="rId15"/>
    <p:sldId id="264" r:id="rId16"/>
    <p:sldId id="265" r:id="rId17"/>
    <p:sldId id="266" r:id="rId18"/>
    <p:sldId id="267" r:id="rId19"/>
    <p:sldId id="269" r:id="rId20"/>
    <p:sldId id="268"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91" r:id="rId37"/>
    <p:sldId id="285" r:id="rId38"/>
    <p:sldId id="286" r:id="rId39"/>
    <p:sldId id="288" r:id="rId40"/>
    <p:sldId id="289" r:id="rId41"/>
    <p:sldId id="290"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25" r:id="rId55"/>
    <p:sldId id="326"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FE638FF-EC34-4ABD-B469-130624ECA7FF}" type="datetimeFigureOut">
              <a:rPr lang="en-US" smtClean="0"/>
              <a:pPr/>
              <a:t>7/12/2012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605044C-CDD8-4381-80C3-F2AC33FC418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E638FF-EC34-4ABD-B469-130624ECA7FF}" type="datetimeFigureOut">
              <a:rPr lang="en-US" smtClean="0"/>
              <a:pPr/>
              <a:t>7/12/2012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605044C-CDD8-4381-80C3-F2AC33FC41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FE638FF-EC34-4ABD-B469-130624ECA7FF}" type="datetimeFigureOut">
              <a:rPr lang="en-US" smtClean="0"/>
              <a:pPr/>
              <a:t>7/12/2012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605044C-CDD8-4381-80C3-F2AC33FC41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E638FF-EC34-4ABD-B469-130624ECA7FF}" type="datetimeFigureOut">
              <a:rPr lang="en-US" smtClean="0"/>
              <a:pPr/>
              <a:t>7/12/2012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605044C-CDD8-4381-80C3-F2AC33FC41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FE638FF-EC34-4ABD-B469-130624ECA7FF}" type="datetimeFigureOut">
              <a:rPr lang="en-US" smtClean="0"/>
              <a:pPr/>
              <a:t>7/12/2012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605044C-CDD8-4381-80C3-F2AC33FC418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E638FF-EC34-4ABD-B469-130624ECA7FF}" type="datetimeFigureOut">
              <a:rPr lang="en-US" smtClean="0"/>
              <a:pPr/>
              <a:t>7/12/2012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605044C-CDD8-4381-80C3-F2AC33FC41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FE638FF-EC34-4ABD-B469-130624ECA7FF}" type="datetimeFigureOut">
              <a:rPr lang="en-US" smtClean="0"/>
              <a:pPr/>
              <a:t>7/12/2012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605044C-CDD8-4381-80C3-F2AC33FC41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FE638FF-EC34-4ABD-B469-130624ECA7FF}" type="datetimeFigureOut">
              <a:rPr lang="en-US" smtClean="0"/>
              <a:pPr/>
              <a:t>7/12/2012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605044C-CDD8-4381-80C3-F2AC33FC41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FE638FF-EC34-4ABD-B469-130624ECA7FF}" type="datetimeFigureOut">
              <a:rPr lang="en-US" smtClean="0"/>
              <a:pPr/>
              <a:t>7/12/2012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C605044C-CDD8-4381-80C3-F2AC33FC41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E638FF-EC34-4ABD-B469-130624ECA7FF}" type="datetimeFigureOut">
              <a:rPr lang="en-US" smtClean="0"/>
              <a:pPr/>
              <a:t>7/12/2012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605044C-CDD8-4381-80C3-F2AC33FC41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FE638FF-EC34-4ABD-B469-130624ECA7FF}" type="datetimeFigureOut">
              <a:rPr lang="en-US" smtClean="0"/>
              <a:pPr/>
              <a:t>7/12/2012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605044C-CDD8-4381-80C3-F2AC33FC4184}"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FE638FF-EC34-4ABD-B469-130624ECA7FF}" type="datetimeFigureOut">
              <a:rPr lang="en-US" smtClean="0"/>
              <a:pPr/>
              <a:t>7/12/2012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605044C-CDD8-4381-80C3-F2AC33FC41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Making Rigor Common in a Language Arts Class</a:t>
            </a:r>
            <a:endParaRPr lang="en-US" dirty="0"/>
          </a:p>
        </p:txBody>
      </p:sp>
      <p:sp>
        <p:nvSpPr>
          <p:cNvPr id="3" name="Subtitle 2"/>
          <p:cNvSpPr>
            <a:spLocks noGrp="1"/>
          </p:cNvSpPr>
          <p:nvPr>
            <p:ph type="subTitle" idx="1"/>
          </p:nvPr>
        </p:nvSpPr>
        <p:spPr>
          <a:xfrm>
            <a:off x="3354442" y="3539864"/>
            <a:ext cx="5114778" cy="1489336"/>
          </a:xfrm>
        </p:spPr>
        <p:txBody>
          <a:bodyPr>
            <a:normAutofit fontScale="85000" lnSpcReduction="20000"/>
          </a:bodyPr>
          <a:lstStyle/>
          <a:p>
            <a:r>
              <a:rPr lang="en-US" dirty="0" smtClean="0"/>
              <a:t>Sherri Spears</a:t>
            </a:r>
          </a:p>
          <a:p>
            <a:r>
              <a:rPr lang="en-US" dirty="0" smtClean="0"/>
              <a:t>Language Arts Teacher</a:t>
            </a:r>
          </a:p>
          <a:p>
            <a:r>
              <a:rPr lang="en-US" dirty="0" smtClean="0"/>
              <a:t>Chelsea Middle School</a:t>
            </a:r>
          </a:p>
          <a:p>
            <a:r>
              <a:rPr lang="en-US" dirty="0" smtClean="0"/>
              <a:t>Chelsea, </a:t>
            </a:r>
            <a:r>
              <a:rPr lang="en-US" dirty="0" smtClean="0"/>
              <a:t>Alabama</a:t>
            </a:r>
          </a:p>
          <a:p>
            <a:r>
              <a:rPr lang="en-US" dirty="0" smtClean="0"/>
              <a:t>SSPEARS@SHELBYED.K12.AL.US</a:t>
            </a:r>
            <a:endParaRPr lang="en-US" dirty="0"/>
          </a:p>
        </p:txBody>
      </p:sp>
      <p:sp>
        <p:nvSpPr>
          <p:cNvPr id="4" name="TextBox 3"/>
          <p:cNvSpPr txBox="1"/>
          <p:nvPr/>
        </p:nvSpPr>
        <p:spPr>
          <a:xfrm>
            <a:off x="228600" y="228600"/>
            <a:ext cx="2286000" cy="6463308"/>
          </a:xfrm>
          <a:prstGeom prst="rect">
            <a:avLst/>
          </a:prstGeom>
          <a:noFill/>
        </p:spPr>
        <p:txBody>
          <a:bodyPr wrap="square" rtlCol="0">
            <a:spAutoFit/>
          </a:bodyPr>
          <a:lstStyle/>
          <a:p>
            <a:r>
              <a:rPr lang="en-US" dirty="0" smtClean="0"/>
              <a:t>Ramp up your class activities and develop stronger relationships with your students!  See how concept-based learning, multiple intelligences and interest inventories create positive relationships and engage students intellectually, socially, emotionally and behaviorally in learning.  This session will also cover Socratic circles, inquire-based reading, pre-AP strategies, technology and writing.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7696200" cy="1754326"/>
          </a:xfrm>
          <a:prstGeom prst="rect">
            <a:avLst/>
          </a:prstGeom>
          <a:noFill/>
        </p:spPr>
        <p:txBody>
          <a:bodyPr wrap="square" rtlCol="0">
            <a:spAutoFit/>
          </a:bodyPr>
          <a:lstStyle/>
          <a:p>
            <a:pPr algn="just"/>
            <a:r>
              <a:rPr lang="en-US" dirty="0"/>
              <a:t>1. Activities such as drawing a picture, listening to or composing music, watching a performance and more are vital gateways to learning. Tests show that students who do unsuccessfully on conventional exams become more interested in learning when classroom experiences incorporate artistic, athletic, and musical activities.</a:t>
            </a:r>
          </a:p>
          <a:p>
            <a:pPr algn="just"/>
            <a:endParaRPr lang="en-US" dirty="0"/>
          </a:p>
        </p:txBody>
      </p:sp>
      <p:sp>
        <p:nvSpPr>
          <p:cNvPr id="4" name="TextBox 3"/>
          <p:cNvSpPr txBox="1"/>
          <p:nvPr/>
        </p:nvSpPr>
        <p:spPr>
          <a:xfrm>
            <a:off x="228600" y="1905000"/>
            <a:ext cx="7696200" cy="923330"/>
          </a:xfrm>
          <a:prstGeom prst="rect">
            <a:avLst/>
          </a:prstGeom>
          <a:noFill/>
        </p:spPr>
        <p:txBody>
          <a:bodyPr wrap="square" rtlCol="0">
            <a:spAutoFit/>
          </a:bodyPr>
          <a:lstStyle/>
          <a:p>
            <a:r>
              <a:rPr lang="en-US" dirty="0"/>
              <a:t>2. You will provide chances for true learning based on the students' needs, interests and talents. Students become more active and involved learners.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7696200" cy="1754326"/>
          </a:xfrm>
          <a:prstGeom prst="rect">
            <a:avLst/>
          </a:prstGeom>
          <a:noFill/>
        </p:spPr>
        <p:txBody>
          <a:bodyPr wrap="square" rtlCol="0">
            <a:spAutoFit/>
          </a:bodyPr>
          <a:lstStyle/>
          <a:p>
            <a:pPr algn="just"/>
            <a:r>
              <a:rPr lang="en-US" dirty="0"/>
              <a:t>1. Activities such as drawing a picture, listening to or composing music, watching a performance and more are vital gateways to learning. Tests show that students who do unsuccessfully on conventional exams become more interested in learning when classroom experiences incorporate artistic, athletic, and musical activities.</a:t>
            </a:r>
          </a:p>
          <a:p>
            <a:pPr algn="just"/>
            <a:endParaRPr lang="en-US" dirty="0"/>
          </a:p>
        </p:txBody>
      </p:sp>
      <p:sp>
        <p:nvSpPr>
          <p:cNvPr id="3" name="TextBox 2"/>
          <p:cNvSpPr txBox="1"/>
          <p:nvPr/>
        </p:nvSpPr>
        <p:spPr>
          <a:xfrm>
            <a:off x="228600" y="1905000"/>
            <a:ext cx="7696200" cy="923330"/>
          </a:xfrm>
          <a:prstGeom prst="rect">
            <a:avLst/>
          </a:prstGeom>
          <a:noFill/>
        </p:spPr>
        <p:txBody>
          <a:bodyPr wrap="square" rtlCol="0">
            <a:spAutoFit/>
          </a:bodyPr>
          <a:lstStyle/>
          <a:p>
            <a:r>
              <a:rPr lang="en-US" dirty="0"/>
              <a:t>2. You will provide chances for true learning based on the students' needs, interests and talents. Students become more active and involved learners.</a:t>
            </a:r>
          </a:p>
        </p:txBody>
      </p:sp>
      <p:sp>
        <p:nvSpPr>
          <p:cNvPr id="4" name="TextBox 3"/>
          <p:cNvSpPr txBox="1"/>
          <p:nvPr/>
        </p:nvSpPr>
        <p:spPr>
          <a:xfrm>
            <a:off x="228600" y="3048000"/>
            <a:ext cx="7696200" cy="923330"/>
          </a:xfrm>
          <a:prstGeom prst="rect">
            <a:avLst/>
          </a:prstGeom>
          <a:noFill/>
        </p:spPr>
        <p:txBody>
          <a:bodyPr wrap="square" rtlCol="0">
            <a:spAutoFit/>
          </a:bodyPr>
          <a:lstStyle/>
          <a:p>
            <a:r>
              <a:rPr lang="en-US" dirty="0"/>
              <a:t>3. Parent and family involvement in the school may increase. This would happen as students exhibit work before an audience. This process brings members of the community into the learning process.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7696200" cy="1754326"/>
          </a:xfrm>
          <a:prstGeom prst="rect">
            <a:avLst/>
          </a:prstGeom>
          <a:noFill/>
        </p:spPr>
        <p:txBody>
          <a:bodyPr wrap="square" rtlCol="0">
            <a:spAutoFit/>
          </a:bodyPr>
          <a:lstStyle/>
          <a:p>
            <a:pPr algn="just"/>
            <a:r>
              <a:rPr lang="en-US" dirty="0"/>
              <a:t>1. Activities such as drawing a picture, listening to or composing music, watching a performance and more are vital gateways to learning. Tests show that students who do unsuccessfully on conventional exams become more interested in learning when classroom experiences incorporate artistic, athletic, and musical activities.</a:t>
            </a:r>
          </a:p>
          <a:p>
            <a:pPr algn="just"/>
            <a:endParaRPr lang="en-US" dirty="0"/>
          </a:p>
        </p:txBody>
      </p:sp>
      <p:sp>
        <p:nvSpPr>
          <p:cNvPr id="3" name="TextBox 2"/>
          <p:cNvSpPr txBox="1"/>
          <p:nvPr/>
        </p:nvSpPr>
        <p:spPr>
          <a:xfrm>
            <a:off x="228600" y="1905000"/>
            <a:ext cx="7696200" cy="923330"/>
          </a:xfrm>
          <a:prstGeom prst="rect">
            <a:avLst/>
          </a:prstGeom>
          <a:noFill/>
        </p:spPr>
        <p:txBody>
          <a:bodyPr wrap="square" rtlCol="0">
            <a:spAutoFit/>
          </a:bodyPr>
          <a:lstStyle/>
          <a:p>
            <a:r>
              <a:rPr lang="en-US" dirty="0"/>
              <a:t>2. You will provide chances for true learning based on the students' needs, interests and talents. Students become more active and involved learners.</a:t>
            </a:r>
          </a:p>
        </p:txBody>
      </p:sp>
      <p:sp>
        <p:nvSpPr>
          <p:cNvPr id="4" name="TextBox 3"/>
          <p:cNvSpPr txBox="1"/>
          <p:nvPr/>
        </p:nvSpPr>
        <p:spPr>
          <a:xfrm>
            <a:off x="228600" y="3048000"/>
            <a:ext cx="7696200" cy="923330"/>
          </a:xfrm>
          <a:prstGeom prst="rect">
            <a:avLst/>
          </a:prstGeom>
          <a:noFill/>
        </p:spPr>
        <p:txBody>
          <a:bodyPr wrap="square" rtlCol="0">
            <a:spAutoFit/>
          </a:bodyPr>
          <a:lstStyle/>
          <a:p>
            <a:r>
              <a:rPr lang="en-US" dirty="0"/>
              <a:t>3. Parent and family involvement in the school may increase. This would happen as students exhibit work before an audience. This process brings members of the community into the learning process.</a:t>
            </a:r>
          </a:p>
        </p:txBody>
      </p:sp>
      <p:sp>
        <p:nvSpPr>
          <p:cNvPr id="5" name="TextBox 4"/>
          <p:cNvSpPr txBox="1"/>
          <p:nvPr/>
        </p:nvSpPr>
        <p:spPr>
          <a:xfrm>
            <a:off x="228600" y="4191000"/>
            <a:ext cx="7696200" cy="923330"/>
          </a:xfrm>
          <a:prstGeom prst="rect">
            <a:avLst/>
          </a:prstGeom>
          <a:noFill/>
        </p:spPr>
        <p:txBody>
          <a:bodyPr wrap="square" rtlCol="0">
            <a:spAutoFit/>
          </a:bodyPr>
          <a:lstStyle/>
          <a:p>
            <a:r>
              <a:rPr lang="en-US" dirty="0"/>
              <a:t>4. Students will be able to display and show off their strengths. Building a child's strengths gives the child the incentive to be a "specialist" which can lead to increased self-esteem.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7696200" cy="1754326"/>
          </a:xfrm>
          <a:prstGeom prst="rect">
            <a:avLst/>
          </a:prstGeom>
          <a:noFill/>
        </p:spPr>
        <p:txBody>
          <a:bodyPr wrap="square" rtlCol="0">
            <a:spAutoFit/>
          </a:bodyPr>
          <a:lstStyle/>
          <a:p>
            <a:pPr algn="just"/>
            <a:r>
              <a:rPr lang="en-US" dirty="0"/>
              <a:t>1. Activities such as drawing a picture, listening to or composing music, watching a performance and more are vital gateways to learning. Tests show that students who do unsuccessfully on conventional exams become more interested in learning when classroom experiences incorporate artistic, athletic, and musical activities.</a:t>
            </a:r>
          </a:p>
          <a:p>
            <a:pPr algn="just"/>
            <a:endParaRPr lang="en-US" dirty="0"/>
          </a:p>
        </p:txBody>
      </p:sp>
      <p:sp>
        <p:nvSpPr>
          <p:cNvPr id="3" name="TextBox 2"/>
          <p:cNvSpPr txBox="1"/>
          <p:nvPr/>
        </p:nvSpPr>
        <p:spPr>
          <a:xfrm>
            <a:off x="228600" y="1905000"/>
            <a:ext cx="7696200" cy="923330"/>
          </a:xfrm>
          <a:prstGeom prst="rect">
            <a:avLst/>
          </a:prstGeom>
          <a:noFill/>
        </p:spPr>
        <p:txBody>
          <a:bodyPr wrap="square" rtlCol="0">
            <a:spAutoFit/>
          </a:bodyPr>
          <a:lstStyle/>
          <a:p>
            <a:r>
              <a:rPr lang="en-US" dirty="0"/>
              <a:t>2. You will provide chances for true learning based on the students' needs, interests and talents. Students become more active and involved learners.</a:t>
            </a:r>
          </a:p>
        </p:txBody>
      </p:sp>
      <p:sp>
        <p:nvSpPr>
          <p:cNvPr id="4" name="TextBox 3"/>
          <p:cNvSpPr txBox="1"/>
          <p:nvPr/>
        </p:nvSpPr>
        <p:spPr>
          <a:xfrm>
            <a:off x="228600" y="3048000"/>
            <a:ext cx="7696200" cy="923330"/>
          </a:xfrm>
          <a:prstGeom prst="rect">
            <a:avLst/>
          </a:prstGeom>
          <a:noFill/>
        </p:spPr>
        <p:txBody>
          <a:bodyPr wrap="square" rtlCol="0">
            <a:spAutoFit/>
          </a:bodyPr>
          <a:lstStyle/>
          <a:p>
            <a:r>
              <a:rPr lang="en-US" dirty="0"/>
              <a:t>3. Parent and family involvement in the school may increase. This would happen as students exhibit work before an audience. This process brings members of the community into the learning process.</a:t>
            </a:r>
          </a:p>
        </p:txBody>
      </p:sp>
      <p:sp>
        <p:nvSpPr>
          <p:cNvPr id="5" name="TextBox 4"/>
          <p:cNvSpPr txBox="1"/>
          <p:nvPr/>
        </p:nvSpPr>
        <p:spPr>
          <a:xfrm>
            <a:off x="228600" y="4191000"/>
            <a:ext cx="7696200" cy="923330"/>
          </a:xfrm>
          <a:prstGeom prst="rect">
            <a:avLst/>
          </a:prstGeom>
          <a:noFill/>
        </p:spPr>
        <p:txBody>
          <a:bodyPr wrap="square" rtlCol="0">
            <a:spAutoFit/>
          </a:bodyPr>
          <a:lstStyle/>
          <a:p>
            <a:r>
              <a:rPr lang="en-US" dirty="0"/>
              <a:t>4. Students will be able to display and show off their strengths. Building a child's strengths gives the child the incentive to be a "specialist" which can lead to increased self-esteem.</a:t>
            </a:r>
          </a:p>
        </p:txBody>
      </p:sp>
      <p:sp>
        <p:nvSpPr>
          <p:cNvPr id="6" name="TextBox 5"/>
          <p:cNvSpPr txBox="1"/>
          <p:nvPr/>
        </p:nvSpPr>
        <p:spPr>
          <a:xfrm>
            <a:off x="228600" y="5257800"/>
            <a:ext cx="7696200" cy="923330"/>
          </a:xfrm>
          <a:prstGeom prst="rect">
            <a:avLst/>
          </a:prstGeom>
          <a:noFill/>
        </p:spPr>
        <p:txBody>
          <a:bodyPr wrap="square" rtlCol="0">
            <a:spAutoFit/>
          </a:bodyPr>
          <a:lstStyle/>
          <a:p>
            <a:r>
              <a:rPr lang="en-US" dirty="0"/>
              <a:t>5. Students gain the positive educational experiences and the ability for establishing solutions to problems in life. This occurs when the educator "teaches for understanding."</a:t>
            </a:r>
          </a:p>
        </p:txBody>
      </p:sp>
      <p:sp>
        <p:nvSpPr>
          <p:cNvPr id="7" name="TextBox 6"/>
          <p:cNvSpPr txBox="1"/>
          <p:nvPr/>
        </p:nvSpPr>
        <p:spPr>
          <a:xfrm>
            <a:off x="1905000" y="6334780"/>
            <a:ext cx="4038600" cy="523220"/>
          </a:xfrm>
          <a:prstGeom prst="rect">
            <a:avLst/>
          </a:prstGeom>
          <a:noFill/>
        </p:spPr>
        <p:txBody>
          <a:bodyPr wrap="square" rtlCol="0">
            <a:spAutoFit/>
          </a:bodyPr>
          <a:lstStyle/>
          <a:p>
            <a:pPr algn="ctr"/>
            <a:r>
              <a:rPr lang="en-US" sz="1400" dirty="0"/>
              <a:t>2004 Educational Broadcasting Corporation</a:t>
            </a:r>
          </a:p>
          <a:p>
            <a:pPr algn="ct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7696200" cy="646331"/>
          </a:xfrm>
          <a:prstGeom prst="rect">
            <a:avLst/>
          </a:prstGeom>
          <a:noFill/>
        </p:spPr>
        <p:txBody>
          <a:bodyPr wrap="square" rtlCol="0">
            <a:spAutoFit/>
          </a:bodyPr>
          <a:lstStyle/>
          <a:p>
            <a:r>
              <a:rPr lang="en-US" dirty="0"/>
              <a:t>6. </a:t>
            </a:r>
            <a:r>
              <a:rPr lang="en-US" i="1" dirty="0"/>
              <a:t>The students develop increased responsibility, self-direction and independence over the course of the year.</a:t>
            </a:r>
            <a:r>
              <a:rPr lang="en-US"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7696200" cy="646331"/>
          </a:xfrm>
          <a:prstGeom prst="rect">
            <a:avLst/>
          </a:prstGeom>
          <a:noFill/>
        </p:spPr>
        <p:txBody>
          <a:bodyPr wrap="square" rtlCol="0">
            <a:spAutoFit/>
          </a:bodyPr>
          <a:lstStyle/>
          <a:p>
            <a:r>
              <a:rPr lang="en-US" dirty="0"/>
              <a:t>6. </a:t>
            </a:r>
            <a:r>
              <a:rPr lang="en-US" i="1" dirty="0"/>
              <a:t>The students develop increased responsibility, self-direction and independence over the course of the year.</a:t>
            </a:r>
            <a:r>
              <a:rPr lang="en-US" dirty="0"/>
              <a:t> </a:t>
            </a:r>
          </a:p>
        </p:txBody>
      </p:sp>
      <p:sp>
        <p:nvSpPr>
          <p:cNvPr id="3" name="TextBox 2"/>
          <p:cNvSpPr txBox="1"/>
          <p:nvPr/>
        </p:nvSpPr>
        <p:spPr>
          <a:xfrm>
            <a:off x="228600" y="1066800"/>
            <a:ext cx="7696200" cy="369332"/>
          </a:xfrm>
          <a:prstGeom prst="rect">
            <a:avLst/>
          </a:prstGeom>
          <a:noFill/>
        </p:spPr>
        <p:txBody>
          <a:bodyPr wrap="square" rtlCol="0">
            <a:spAutoFit/>
          </a:bodyPr>
          <a:lstStyle/>
          <a:p>
            <a:r>
              <a:rPr lang="en-US" dirty="0"/>
              <a:t>7. </a:t>
            </a:r>
            <a:r>
              <a:rPr lang="en-US" i="1" dirty="0"/>
              <a:t>Discipline problems are significantly reduced.</a:t>
            </a:r>
            <a:r>
              <a:rPr lang="en-US"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7696200" cy="646331"/>
          </a:xfrm>
          <a:prstGeom prst="rect">
            <a:avLst/>
          </a:prstGeom>
          <a:noFill/>
        </p:spPr>
        <p:txBody>
          <a:bodyPr wrap="square" rtlCol="0">
            <a:spAutoFit/>
          </a:bodyPr>
          <a:lstStyle/>
          <a:p>
            <a:r>
              <a:rPr lang="en-US" dirty="0"/>
              <a:t>6. </a:t>
            </a:r>
            <a:r>
              <a:rPr lang="en-US" i="1" dirty="0"/>
              <a:t>The students develop increased responsibility, self-direction and independence over the course of the year.</a:t>
            </a:r>
            <a:r>
              <a:rPr lang="en-US" dirty="0"/>
              <a:t> </a:t>
            </a:r>
          </a:p>
        </p:txBody>
      </p:sp>
      <p:sp>
        <p:nvSpPr>
          <p:cNvPr id="3" name="TextBox 2"/>
          <p:cNvSpPr txBox="1"/>
          <p:nvPr/>
        </p:nvSpPr>
        <p:spPr>
          <a:xfrm>
            <a:off x="228600" y="1066800"/>
            <a:ext cx="7696200" cy="369332"/>
          </a:xfrm>
          <a:prstGeom prst="rect">
            <a:avLst/>
          </a:prstGeom>
          <a:noFill/>
        </p:spPr>
        <p:txBody>
          <a:bodyPr wrap="square" rtlCol="0">
            <a:spAutoFit/>
          </a:bodyPr>
          <a:lstStyle/>
          <a:p>
            <a:r>
              <a:rPr lang="en-US" dirty="0"/>
              <a:t>7. </a:t>
            </a:r>
            <a:r>
              <a:rPr lang="en-US" i="1" dirty="0"/>
              <a:t>Discipline problems are significantly reduced.</a:t>
            </a:r>
            <a:r>
              <a:rPr lang="en-US" dirty="0"/>
              <a:t> </a:t>
            </a:r>
          </a:p>
        </p:txBody>
      </p:sp>
      <p:sp>
        <p:nvSpPr>
          <p:cNvPr id="4" name="TextBox 3"/>
          <p:cNvSpPr txBox="1"/>
          <p:nvPr/>
        </p:nvSpPr>
        <p:spPr>
          <a:xfrm>
            <a:off x="228600" y="1752600"/>
            <a:ext cx="7696200" cy="369332"/>
          </a:xfrm>
          <a:prstGeom prst="rect">
            <a:avLst/>
          </a:prstGeom>
          <a:noFill/>
        </p:spPr>
        <p:txBody>
          <a:bodyPr wrap="square" rtlCol="0">
            <a:spAutoFit/>
          </a:bodyPr>
          <a:lstStyle/>
          <a:p>
            <a:r>
              <a:rPr lang="en-US" dirty="0"/>
              <a:t>8. </a:t>
            </a:r>
            <a:r>
              <a:rPr lang="en-US" i="1" dirty="0"/>
              <a:t>All students developed and applied new skills.</a:t>
            </a:r>
            <a:r>
              <a:rPr lang="en-US"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7696200" cy="646331"/>
          </a:xfrm>
          <a:prstGeom prst="rect">
            <a:avLst/>
          </a:prstGeom>
          <a:noFill/>
        </p:spPr>
        <p:txBody>
          <a:bodyPr wrap="square" rtlCol="0">
            <a:spAutoFit/>
          </a:bodyPr>
          <a:lstStyle/>
          <a:p>
            <a:r>
              <a:rPr lang="en-US" dirty="0"/>
              <a:t>6. </a:t>
            </a:r>
            <a:r>
              <a:rPr lang="en-US" i="1" dirty="0"/>
              <a:t>The students develop increased responsibility, self-direction and independence over the course of the year.</a:t>
            </a:r>
            <a:r>
              <a:rPr lang="en-US" dirty="0"/>
              <a:t> </a:t>
            </a:r>
          </a:p>
        </p:txBody>
      </p:sp>
      <p:sp>
        <p:nvSpPr>
          <p:cNvPr id="3" name="TextBox 2"/>
          <p:cNvSpPr txBox="1"/>
          <p:nvPr/>
        </p:nvSpPr>
        <p:spPr>
          <a:xfrm>
            <a:off x="228600" y="1066800"/>
            <a:ext cx="7696200" cy="369332"/>
          </a:xfrm>
          <a:prstGeom prst="rect">
            <a:avLst/>
          </a:prstGeom>
          <a:noFill/>
        </p:spPr>
        <p:txBody>
          <a:bodyPr wrap="square" rtlCol="0">
            <a:spAutoFit/>
          </a:bodyPr>
          <a:lstStyle/>
          <a:p>
            <a:r>
              <a:rPr lang="en-US" dirty="0"/>
              <a:t>7. </a:t>
            </a:r>
            <a:r>
              <a:rPr lang="en-US" i="1" dirty="0"/>
              <a:t>Discipline problems are significantly reduced.</a:t>
            </a:r>
            <a:r>
              <a:rPr lang="en-US" dirty="0"/>
              <a:t> </a:t>
            </a:r>
          </a:p>
        </p:txBody>
      </p:sp>
      <p:sp>
        <p:nvSpPr>
          <p:cNvPr id="4" name="TextBox 3"/>
          <p:cNvSpPr txBox="1"/>
          <p:nvPr/>
        </p:nvSpPr>
        <p:spPr>
          <a:xfrm>
            <a:off x="228600" y="1752600"/>
            <a:ext cx="7696200" cy="369332"/>
          </a:xfrm>
          <a:prstGeom prst="rect">
            <a:avLst/>
          </a:prstGeom>
          <a:noFill/>
        </p:spPr>
        <p:txBody>
          <a:bodyPr wrap="square" rtlCol="0">
            <a:spAutoFit/>
          </a:bodyPr>
          <a:lstStyle/>
          <a:p>
            <a:r>
              <a:rPr lang="en-US" dirty="0"/>
              <a:t>8. </a:t>
            </a:r>
            <a:r>
              <a:rPr lang="en-US" i="1" dirty="0"/>
              <a:t>All students developed and applied new skills.</a:t>
            </a:r>
            <a:r>
              <a:rPr lang="en-US" dirty="0"/>
              <a:t> </a:t>
            </a:r>
          </a:p>
        </p:txBody>
      </p:sp>
      <p:sp>
        <p:nvSpPr>
          <p:cNvPr id="5" name="TextBox 4"/>
          <p:cNvSpPr txBox="1"/>
          <p:nvPr/>
        </p:nvSpPr>
        <p:spPr>
          <a:xfrm>
            <a:off x="228600" y="2362200"/>
            <a:ext cx="7696200" cy="1477328"/>
          </a:xfrm>
          <a:prstGeom prst="rect">
            <a:avLst/>
          </a:prstGeom>
          <a:noFill/>
        </p:spPr>
        <p:txBody>
          <a:bodyPr wrap="square" rtlCol="0">
            <a:spAutoFit/>
          </a:bodyPr>
          <a:lstStyle/>
          <a:p>
            <a:r>
              <a:rPr lang="en-US" dirty="0"/>
              <a:t>9. </a:t>
            </a:r>
            <a:r>
              <a:rPr lang="en-US" i="1" dirty="0"/>
              <a:t>Cooperative learning skills improved in all students.</a:t>
            </a:r>
            <a:r>
              <a:rPr lang="en-US" dirty="0"/>
              <a:t> Since so much of the MI work is collaborative, students become highly skilled at listening, helping each other, sharing leadership in different activities, accommodating group changes, and introducing new classmates to the program.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7696200" cy="646331"/>
          </a:xfrm>
          <a:prstGeom prst="rect">
            <a:avLst/>
          </a:prstGeom>
          <a:noFill/>
        </p:spPr>
        <p:txBody>
          <a:bodyPr wrap="square" rtlCol="0">
            <a:spAutoFit/>
          </a:bodyPr>
          <a:lstStyle/>
          <a:p>
            <a:r>
              <a:rPr lang="en-US" dirty="0"/>
              <a:t>6. </a:t>
            </a:r>
            <a:r>
              <a:rPr lang="en-US" i="1" dirty="0"/>
              <a:t>The students develop increased responsibility, self-direction and independence over the course of the year.</a:t>
            </a:r>
            <a:r>
              <a:rPr lang="en-US" dirty="0"/>
              <a:t> </a:t>
            </a:r>
          </a:p>
        </p:txBody>
      </p:sp>
      <p:sp>
        <p:nvSpPr>
          <p:cNvPr id="3" name="TextBox 2"/>
          <p:cNvSpPr txBox="1"/>
          <p:nvPr/>
        </p:nvSpPr>
        <p:spPr>
          <a:xfrm>
            <a:off x="228600" y="1066800"/>
            <a:ext cx="7696200" cy="369332"/>
          </a:xfrm>
          <a:prstGeom prst="rect">
            <a:avLst/>
          </a:prstGeom>
          <a:noFill/>
        </p:spPr>
        <p:txBody>
          <a:bodyPr wrap="square" rtlCol="0">
            <a:spAutoFit/>
          </a:bodyPr>
          <a:lstStyle/>
          <a:p>
            <a:r>
              <a:rPr lang="en-US" dirty="0"/>
              <a:t>7. </a:t>
            </a:r>
            <a:r>
              <a:rPr lang="en-US" i="1" dirty="0"/>
              <a:t>Discipline problems are significantly reduced.</a:t>
            </a:r>
            <a:r>
              <a:rPr lang="en-US" dirty="0"/>
              <a:t> </a:t>
            </a:r>
          </a:p>
        </p:txBody>
      </p:sp>
      <p:sp>
        <p:nvSpPr>
          <p:cNvPr id="4" name="TextBox 3"/>
          <p:cNvSpPr txBox="1"/>
          <p:nvPr/>
        </p:nvSpPr>
        <p:spPr>
          <a:xfrm>
            <a:off x="228600" y="1752600"/>
            <a:ext cx="7696200" cy="369332"/>
          </a:xfrm>
          <a:prstGeom prst="rect">
            <a:avLst/>
          </a:prstGeom>
          <a:noFill/>
        </p:spPr>
        <p:txBody>
          <a:bodyPr wrap="square" rtlCol="0">
            <a:spAutoFit/>
          </a:bodyPr>
          <a:lstStyle/>
          <a:p>
            <a:r>
              <a:rPr lang="en-US" dirty="0"/>
              <a:t>8. </a:t>
            </a:r>
            <a:r>
              <a:rPr lang="en-US" i="1" dirty="0"/>
              <a:t>All students developed and applied new skills.</a:t>
            </a:r>
            <a:r>
              <a:rPr lang="en-US" dirty="0"/>
              <a:t> </a:t>
            </a:r>
          </a:p>
        </p:txBody>
      </p:sp>
      <p:sp>
        <p:nvSpPr>
          <p:cNvPr id="5" name="TextBox 4"/>
          <p:cNvSpPr txBox="1"/>
          <p:nvPr/>
        </p:nvSpPr>
        <p:spPr>
          <a:xfrm>
            <a:off x="228600" y="2362200"/>
            <a:ext cx="7696200" cy="1477328"/>
          </a:xfrm>
          <a:prstGeom prst="rect">
            <a:avLst/>
          </a:prstGeom>
          <a:noFill/>
        </p:spPr>
        <p:txBody>
          <a:bodyPr wrap="square" rtlCol="0">
            <a:spAutoFit/>
          </a:bodyPr>
          <a:lstStyle/>
          <a:p>
            <a:r>
              <a:rPr lang="en-US" dirty="0"/>
              <a:t>9. </a:t>
            </a:r>
            <a:r>
              <a:rPr lang="en-US" i="1" dirty="0"/>
              <a:t>Cooperative learning skills improved in all students.</a:t>
            </a:r>
            <a:r>
              <a:rPr lang="en-US" dirty="0"/>
              <a:t> Since so much of the MI work is collaborative, students become highly skilled at listening, helping each other, sharing leadership in different activities, accommodating group changes, and introducing new classmates to the program. </a:t>
            </a:r>
          </a:p>
        </p:txBody>
      </p:sp>
      <p:sp>
        <p:nvSpPr>
          <p:cNvPr id="6" name="TextBox 5"/>
          <p:cNvSpPr txBox="1"/>
          <p:nvPr/>
        </p:nvSpPr>
        <p:spPr>
          <a:xfrm>
            <a:off x="228600" y="4114800"/>
            <a:ext cx="7696200" cy="369332"/>
          </a:xfrm>
          <a:prstGeom prst="rect">
            <a:avLst/>
          </a:prstGeom>
          <a:noFill/>
        </p:spPr>
        <p:txBody>
          <a:bodyPr wrap="square" rtlCol="0">
            <a:spAutoFit/>
          </a:bodyPr>
          <a:lstStyle/>
          <a:p>
            <a:r>
              <a:rPr lang="en-US" dirty="0"/>
              <a:t>10. </a:t>
            </a:r>
            <a:r>
              <a:rPr lang="en-US" i="1" dirty="0"/>
              <a:t>Academic achievement improved.</a:t>
            </a:r>
            <a:r>
              <a:rPr lang="en-US" dirty="0"/>
              <a:t> </a:t>
            </a:r>
          </a:p>
        </p:txBody>
      </p:sp>
      <p:sp>
        <p:nvSpPr>
          <p:cNvPr id="7" name="TextBox 6"/>
          <p:cNvSpPr txBox="1"/>
          <p:nvPr/>
        </p:nvSpPr>
        <p:spPr>
          <a:xfrm>
            <a:off x="0" y="6172200"/>
            <a:ext cx="8153400" cy="646331"/>
          </a:xfrm>
          <a:prstGeom prst="rect">
            <a:avLst/>
          </a:prstGeom>
          <a:noFill/>
        </p:spPr>
        <p:txBody>
          <a:bodyPr wrap="square" rtlCol="0">
            <a:spAutoFit/>
          </a:bodyPr>
          <a:lstStyle/>
          <a:p>
            <a:pPr algn="ctr"/>
            <a:r>
              <a:rPr lang="en-US" i="1" dirty="0"/>
              <a:t>---Dr. Howard Gardner</a:t>
            </a:r>
            <a:endParaRPr lang="en-US" dirty="0"/>
          </a:p>
          <a:p>
            <a:pPr algn="ct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intelligence learning centers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Pig PERSONALITY TEST</a:t>
            </a:r>
            <a:endParaRPr lang="en-US" sz="3600" dirty="0"/>
          </a:p>
        </p:txBody>
      </p:sp>
      <p:sp>
        <p:nvSpPr>
          <p:cNvPr id="3" name="Text Placeholder 2"/>
          <p:cNvSpPr>
            <a:spLocks noGrp="1"/>
          </p:cNvSpPr>
          <p:nvPr>
            <p:ph type="body" sz="half" idx="2"/>
          </p:nvPr>
        </p:nvSpPr>
        <p:spPr/>
        <p:txBody>
          <a:bodyPr>
            <a:normAutofit/>
          </a:bodyPr>
          <a:lstStyle/>
          <a:p>
            <a:r>
              <a:rPr lang="en-US" sz="2000" dirty="0" smtClean="0"/>
              <a:t>Only you will judge </a:t>
            </a:r>
          </a:p>
          <a:p>
            <a:r>
              <a:rPr lang="en-US" sz="2000" dirty="0" smtClean="0"/>
              <a:t>your artwork…</a:t>
            </a:r>
            <a:endParaRPr lang="en-US" sz="2000" dirty="0"/>
          </a:p>
        </p:txBody>
      </p:sp>
      <p:pic>
        <p:nvPicPr>
          <p:cNvPr id="5" name="Picture Placeholder 4" descr="300px-DrawingHands.jpg"/>
          <p:cNvPicPr>
            <a:picLocks noGrp="1" noChangeAspect="1"/>
          </p:cNvPicPr>
          <p:nvPr>
            <p:ph type="pic" idx="1"/>
          </p:nvPr>
        </p:nvPicPr>
        <p:blipFill>
          <a:blip r:embed="rId2" cstate="print"/>
          <a:srcRect l="6817" r="6817"/>
          <a:stretch>
            <a:fillRect/>
          </a:stretch>
        </p:blip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7467600" cy="6494085"/>
          </a:xfrm>
          <a:prstGeom prst="rect">
            <a:avLst/>
          </a:prstGeom>
          <a:noFill/>
        </p:spPr>
        <p:txBody>
          <a:bodyPr wrap="square" rtlCol="0">
            <a:spAutoFit/>
          </a:bodyPr>
          <a:lstStyle/>
          <a:p>
            <a:pPr lvl="0">
              <a:buFont typeface="Arial" pitchFamily="34" charset="0"/>
              <a:buChar char="•"/>
            </a:pPr>
            <a:r>
              <a:rPr lang="en-US" sz="1600" dirty="0" smtClean="0"/>
              <a:t>In the </a:t>
            </a:r>
            <a:r>
              <a:rPr lang="en-US" sz="1600" b="1" dirty="0" smtClean="0"/>
              <a:t>Personal Work Center </a:t>
            </a:r>
            <a:r>
              <a:rPr lang="en-US" sz="1600" dirty="0" smtClean="0"/>
              <a:t>(Intrapersonal Intelligence), students explore the present area of study through research, reflection, or individual projects</a:t>
            </a:r>
            <a:r>
              <a:rPr lang="en-US" sz="1600" dirty="0" smtClean="0"/>
              <a:t>.</a:t>
            </a:r>
          </a:p>
          <a:p>
            <a:pPr lvl="0">
              <a:buFont typeface="Arial" pitchFamily="34" charset="0"/>
              <a:buChar char="•"/>
            </a:pPr>
            <a:endParaRPr lang="en-US" sz="1600" dirty="0" smtClean="0"/>
          </a:p>
          <a:p>
            <a:pPr lvl="0">
              <a:buFont typeface="Arial" pitchFamily="34" charset="0"/>
              <a:buChar char="•"/>
            </a:pPr>
            <a:r>
              <a:rPr lang="en-US" sz="1600" dirty="0" smtClean="0"/>
              <a:t>In the </a:t>
            </a:r>
            <a:r>
              <a:rPr lang="en-US" sz="1600" b="1" dirty="0" smtClean="0"/>
              <a:t>Working Together Center</a:t>
            </a:r>
            <a:r>
              <a:rPr lang="en-US" sz="1600" dirty="0" smtClean="0"/>
              <a:t> (Interpersonal Intelligence), they develop cooperative learning skills as they solve problems, answer questions, create learning games, brainstorm ideas and discuss that day’s topic collaboratively</a:t>
            </a:r>
            <a:r>
              <a:rPr lang="en-US" sz="1600" dirty="0" smtClean="0"/>
              <a:t>.</a:t>
            </a:r>
          </a:p>
          <a:p>
            <a:pPr lvl="0">
              <a:buFont typeface="Arial" pitchFamily="34" charset="0"/>
              <a:buChar char="•"/>
            </a:pPr>
            <a:endParaRPr lang="en-US" sz="1600" dirty="0" smtClean="0"/>
          </a:p>
          <a:p>
            <a:pPr lvl="0">
              <a:buFont typeface="Arial" pitchFamily="34" charset="0"/>
              <a:buChar char="•"/>
            </a:pPr>
            <a:r>
              <a:rPr lang="en-US" sz="1600" dirty="0" smtClean="0"/>
              <a:t>In the </a:t>
            </a:r>
            <a:r>
              <a:rPr lang="en-US" sz="1600" b="1" dirty="0" smtClean="0"/>
              <a:t>Music Center</a:t>
            </a:r>
            <a:r>
              <a:rPr lang="en-US" sz="1600" dirty="0" smtClean="0"/>
              <a:t> (Musical Intelligence), students compose and sing songs about the subject matter, make their own instruments, and learn in rhythmical ways</a:t>
            </a:r>
            <a:r>
              <a:rPr lang="en-US" sz="1600" dirty="0" smtClean="0"/>
              <a:t>.</a:t>
            </a:r>
          </a:p>
          <a:p>
            <a:pPr lvl="0">
              <a:buFont typeface="Arial" pitchFamily="34" charset="0"/>
              <a:buChar char="•"/>
            </a:pPr>
            <a:endParaRPr lang="en-US" sz="1600" dirty="0" smtClean="0"/>
          </a:p>
          <a:p>
            <a:pPr lvl="0">
              <a:buFont typeface="Arial" pitchFamily="34" charset="0"/>
              <a:buChar char="•"/>
            </a:pPr>
            <a:r>
              <a:rPr lang="en-US" sz="1600" dirty="0" smtClean="0"/>
              <a:t>In the </a:t>
            </a:r>
            <a:r>
              <a:rPr lang="en-US" sz="1600" b="1" dirty="0" smtClean="0"/>
              <a:t>Art Center</a:t>
            </a:r>
            <a:r>
              <a:rPr lang="en-US" sz="1600" dirty="0" smtClean="0"/>
              <a:t> (Spatial Intelligence), they explore a subject area using diverse art media, </a:t>
            </a:r>
            <a:r>
              <a:rPr lang="en-US" sz="1600" dirty="0" err="1" smtClean="0"/>
              <a:t>manipulatives</a:t>
            </a:r>
            <a:r>
              <a:rPr lang="en-US" sz="1600" dirty="0" smtClean="0"/>
              <a:t>, puzzles, charts, and pictures</a:t>
            </a:r>
            <a:r>
              <a:rPr lang="en-US" sz="1600" dirty="0" smtClean="0"/>
              <a:t>.</a:t>
            </a:r>
          </a:p>
          <a:p>
            <a:pPr lvl="0">
              <a:buFont typeface="Arial" pitchFamily="34" charset="0"/>
              <a:buChar char="•"/>
            </a:pPr>
            <a:endParaRPr lang="en-US" sz="1600" dirty="0" smtClean="0"/>
          </a:p>
          <a:p>
            <a:pPr lvl="0">
              <a:buFont typeface="Arial" pitchFamily="34" charset="0"/>
              <a:buChar char="•"/>
            </a:pPr>
            <a:r>
              <a:rPr lang="en-US" sz="1600" dirty="0" smtClean="0"/>
              <a:t>In the </a:t>
            </a:r>
            <a:r>
              <a:rPr lang="en-US" sz="1600" b="1" dirty="0" smtClean="0"/>
              <a:t>Building Center</a:t>
            </a:r>
            <a:r>
              <a:rPr lang="en-US" sz="1600" dirty="0" smtClean="0"/>
              <a:t> (Kinesthetic Intelligence), they build models, dramatize events, and dance, all in ways that relate to the content of that day’s subject matter</a:t>
            </a:r>
            <a:r>
              <a:rPr lang="en-US" sz="1600" dirty="0" smtClean="0"/>
              <a:t>.</a:t>
            </a:r>
          </a:p>
          <a:p>
            <a:pPr lvl="0">
              <a:buFont typeface="Arial" pitchFamily="34" charset="0"/>
              <a:buChar char="•"/>
            </a:pPr>
            <a:endParaRPr lang="en-US" sz="1600" dirty="0" smtClean="0"/>
          </a:p>
          <a:p>
            <a:pPr lvl="0">
              <a:buFont typeface="Arial" pitchFamily="34" charset="0"/>
              <a:buChar char="•"/>
            </a:pPr>
            <a:r>
              <a:rPr lang="en-US" sz="1600" dirty="0" smtClean="0"/>
              <a:t>In the </a:t>
            </a:r>
            <a:r>
              <a:rPr lang="en-US" sz="1600" b="1" dirty="0" smtClean="0"/>
              <a:t>Reading Center</a:t>
            </a:r>
            <a:r>
              <a:rPr lang="en-US" sz="1600" dirty="0" smtClean="0"/>
              <a:t> (Verbal/Linguistic Intelligence), students read, write, and learn in many traditional modes. They analyze and organize information in written form</a:t>
            </a:r>
            <a:r>
              <a:rPr lang="en-US" sz="1600" dirty="0" smtClean="0"/>
              <a:t>.</a:t>
            </a:r>
          </a:p>
          <a:p>
            <a:pPr lvl="0">
              <a:buFont typeface="Arial" pitchFamily="34" charset="0"/>
              <a:buChar char="•"/>
            </a:pPr>
            <a:endParaRPr lang="en-US" sz="1600" dirty="0" smtClean="0"/>
          </a:p>
          <a:p>
            <a:pPr lvl="0">
              <a:buFont typeface="Arial" pitchFamily="34" charset="0"/>
              <a:buChar char="•"/>
            </a:pPr>
            <a:r>
              <a:rPr lang="en-US" sz="1600" dirty="0" smtClean="0"/>
              <a:t>In the </a:t>
            </a:r>
            <a:r>
              <a:rPr lang="en-US" sz="1600" b="1" dirty="0" smtClean="0"/>
              <a:t>Math &amp; Science</a:t>
            </a:r>
            <a:r>
              <a:rPr lang="en-US" sz="1600" dirty="0" smtClean="0"/>
              <a:t> </a:t>
            </a:r>
            <a:r>
              <a:rPr lang="en-US" sz="1600" b="1" dirty="0" smtClean="0"/>
              <a:t>Center </a:t>
            </a:r>
            <a:r>
              <a:rPr lang="en-US" sz="1600" dirty="0" smtClean="0"/>
              <a:t>(Logical/ Mathematical Intelligence), they work with math games, </a:t>
            </a:r>
            <a:r>
              <a:rPr lang="en-US" sz="1600" dirty="0" err="1" smtClean="0"/>
              <a:t>manipulatives</a:t>
            </a:r>
            <a:r>
              <a:rPr lang="en-US" sz="1600" dirty="0" smtClean="0"/>
              <a:t>, mathematical concepts, science experiments, deductive reasoning, and problem solving.</a:t>
            </a:r>
          </a:p>
          <a:p>
            <a:pPr>
              <a:buFont typeface="Arial" pitchFamily="34" charset="0"/>
              <a:buChar char="•"/>
            </a:pPr>
            <a:endParaRPr 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Concept-Based Learning</a:t>
            </a:r>
            <a:endParaRPr lang="en-US" sz="3600" dirty="0"/>
          </a:p>
        </p:txBody>
      </p:sp>
      <p:sp>
        <p:nvSpPr>
          <p:cNvPr id="3" name="Text Placeholder 2"/>
          <p:cNvSpPr>
            <a:spLocks noGrp="1"/>
          </p:cNvSpPr>
          <p:nvPr>
            <p:ph type="body" sz="half" idx="2"/>
          </p:nvPr>
        </p:nvSpPr>
        <p:spPr/>
        <p:txBody>
          <a:bodyPr>
            <a:normAutofit/>
          </a:bodyPr>
          <a:lstStyle/>
          <a:p>
            <a:r>
              <a:rPr lang="en-US" sz="2000" dirty="0" smtClean="0"/>
              <a:t>Beliefs</a:t>
            </a:r>
          </a:p>
          <a:p>
            <a:r>
              <a:rPr lang="en-US" sz="2000" dirty="0" smtClean="0"/>
              <a:t>Decision and Consequences</a:t>
            </a:r>
          </a:p>
          <a:p>
            <a:r>
              <a:rPr lang="en-US" sz="2000" dirty="0" smtClean="0"/>
              <a:t>Perspectives</a:t>
            </a:r>
            <a:endParaRPr lang="en-US" sz="2000" dirty="0"/>
          </a:p>
        </p:txBody>
      </p:sp>
      <p:pic>
        <p:nvPicPr>
          <p:cNvPr id="5" name="Picture Placeholder 4" descr="idea.jpg"/>
          <p:cNvPicPr>
            <a:picLocks noGrp="1" noChangeAspect="1"/>
          </p:cNvPicPr>
          <p:nvPr>
            <p:ph type="pic" idx="1"/>
          </p:nvPr>
        </p:nvPicPr>
        <p:blipFill>
          <a:blip r:embed="rId2" cstate="print"/>
          <a:srcRect t="16013" b="16013"/>
          <a:stretch>
            <a:fillRect/>
          </a:stretch>
        </p:blip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beliefs</a:t>
            </a:r>
            <a:endParaRPr lang="en-US" dirty="0"/>
          </a:p>
        </p:txBody>
      </p:sp>
      <p:sp>
        <p:nvSpPr>
          <p:cNvPr id="3" name="Content Placeholder 2"/>
          <p:cNvSpPr>
            <a:spLocks noGrp="1"/>
          </p:cNvSpPr>
          <p:nvPr>
            <p:ph idx="1"/>
          </p:nvPr>
        </p:nvSpPr>
        <p:spPr/>
        <p:txBody>
          <a:bodyPr>
            <a:normAutofit/>
          </a:bodyPr>
          <a:lstStyle/>
          <a:p>
            <a:r>
              <a:rPr lang="en-US" sz="2000" u="sng" dirty="0" smtClean="0"/>
              <a:t>Guiding Questions</a:t>
            </a:r>
            <a:r>
              <a:rPr lang="en-US" sz="2000" dirty="0" smtClean="0"/>
              <a:t>:</a:t>
            </a:r>
          </a:p>
          <a:p>
            <a:pPr lvl="1"/>
            <a:r>
              <a:rPr lang="en-US" sz="1800" dirty="0" smtClean="0"/>
              <a:t>What is your belief about a situation?</a:t>
            </a:r>
          </a:p>
          <a:p>
            <a:pPr lvl="1"/>
            <a:r>
              <a:rPr lang="en-US" sz="1800" dirty="0" smtClean="0"/>
              <a:t>Why is it important to understand other beliefs?</a:t>
            </a:r>
          </a:p>
          <a:p>
            <a:pPr lvl="1"/>
            <a:r>
              <a:rPr lang="en-US" sz="1800" dirty="0" smtClean="0"/>
              <a:t>How do your beliefs change?</a:t>
            </a:r>
          </a:p>
          <a:p>
            <a:pPr lvl="1"/>
            <a:r>
              <a:rPr lang="en-US" sz="1800" dirty="0" smtClean="0"/>
              <a:t>How do beliefs influence decisions?</a:t>
            </a:r>
          </a:p>
          <a:p>
            <a:r>
              <a:rPr lang="en-US" sz="2000" u="sng" dirty="0" smtClean="0"/>
              <a:t>Essential Understandings</a:t>
            </a:r>
            <a:r>
              <a:rPr lang="en-US" sz="2000" dirty="0" smtClean="0"/>
              <a:t>:</a:t>
            </a:r>
          </a:p>
          <a:p>
            <a:pPr lvl="1"/>
            <a:r>
              <a:rPr lang="en-US" sz="1800" dirty="0" smtClean="0"/>
              <a:t>Different people have different beliefs.</a:t>
            </a:r>
          </a:p>
          <a:p>
            <a:pPr lvl="1"/>
            <a:r>
              <a:rPr lang="en-US" sz="1800" dirty="0" smtClean="0"/>
              <a:t>Understanding various beliefs helps with understanding of a situation.</a:t>
            </a:r>
          </a:p>
          <a:p>
            <a:pPr lvl="1"/>
            <a:r>
              <a:rPr lang="en-US" sz="1800" dirty="0" smtClean="0"/>
              <a:t>Beliefs may change over time.</a:t>
            </a:r>
          </a:p>
          <a:p>
            <a:pPr lvl="1"/>
            <a:r>
              <a:rPr lang="en-US" sz="1800" dirty="0" smtClean="0"/>
              <a:t>Beliefs may dictate a person’s actions, words, or decisions.</a:t>
            </a:r>
            <a:endParaRPr lang="en-US"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 </a:t>
            </a:r>
            <a:br>
              <a:rPr lang="en-US" dirty="0" smtClean="0"/>
            </a:br>
            <a:r>
              <a:rPr lang="en-US" dirty="0" smtClean="0"/>
              <a:t>decisions and consequences</a:t>
            </a:r>
            <a:endParaRPr lang="en-US" dirty="0"/>
          </a:p>
        </p:txBody>
      </p:sp>
      <p:sp>
        <p:nvSpPr>
          <p:cNvPr id="3" name="Content Placeholder 2"/>
          <p:cNvSpPr>
            <a:spLocks noGrp="1"/>
          </p:cNvSpPr>
          <p:nvPr>
            <p:ph idx="1"/>
          </p:nvPr>
        </p:nvSpPr>
        <p:spPr/>
        <p:txBody>
          <a:bodyPr>
            <a:normAutofit fontScale="77500" lnSpcReduction="20000"/>
          </a:bodyPr>
          <a:lstStyle/>
          <a:p>
            <a:r>
              <a:rPr lang="en-US" u="sng" dirty="0" smtClean="0"/>
              <a:t>Guiding </a:t>
            </a:r>
            <a:r>
              <a:rPr lang="en-US" u="sng" dirty="0" smtClean="0"/>
              <a:t>Questions: </a:t>
            </a:r>
            <a:endParaRPr lang="en-US" dirty="0" smtClean="0"/>
          </a:p>
          <a:p>
            <a:pPr lvl="1"/>
            <a:r>
              <a:rPr lang="en-US" dirty="0" smtClean="0"/>
              <a:t>Why do the decisions we make require living with the consequences?</a:t>
            </a:r>
          </a:p>
          <a:p>
            <a:pPr lvl="1"/>
            <a:r>
              <a:rPr lang="en-US" dirty="0" smtClean="0"/>
              <a:t>What affects the decisions we make or the consequences we suffer?</a:t>
            </a:r>
          </a:p>
          <a:p>
            <a:pPr lvl="1"/>
            <a:r>
              <a:rPr lang="en-US" dirty="0" smtClean="0"/>
              <a:t>How can you make better decisions?</a:t>
            </a:r>
          </a:p>
          <a:p>
            <a:pPr lvl="1"/>
            <a:r>
              <a:rPr lang="en-US" dirty="0" smtClean="0"/>
              <a:t>How do we show responsibility when making decisions?</a:t>
            </a:r>
          </a:p>
          <a:p>
            <a:pPr lvl="1"/>
            <a:r>
              <a:rPr lang="en-US" dirty="0" smtClean="0"/>
              <a:t>What actions can be taken to remedy poorly made decisions?</a:t>
            </a:r>
          </a:p>
          <a:p>
            <a:pPr lvl="1"/>
            <a:r>
              <a:rPr lang="en-US" dirty="0" smtClean="0"/>
              <a:t>Are all consequences bad?</a:t>
            </a:r>
          </a:p>
          <a:p>
            <a:r>
              <a:rPr lang="en-US" u="sng" dirty="0" smtClean="0"/>
              <a:t>Essential </a:t>
            </a:r>
            <a:r>
              <a:rPr lang="en-US" u="sng" dirty="0" smtClean="0"/>
              <a:t>Understanding:</a:t>
            </a:r>
            <a:endParaRPr lang="en-US" dirty="0" smtClean="0"/>
          </a:p>
          <a:p>
            <a:pPr lvl="1"/>
            <a:r>
              <a:rPr lang="en-US" dirty="0" smtClean="0"/>
              <a:t>Decisions and their consequences impact our futures.</a:t>
            </a:r>
          </a:p>
          <a:p>
            <a:pPr lvl="1"/>
            <a:r>
              <a:rPr lang="en-US" dirty="0" smtClean="0"/>
              <a:t>Decisions have consequences.</a:t>
            </a:r>
          </a:p>
          <a:p>
            <a:pPr lvl="1"/>
            <a:r>
              <a:rPr lang="en-US" dirty="0" smtClean="0"/>
              <a:t>Consequences may follow as a logical conclusion or inference and may be logically consistent.</a:t>
            </a:r>
          </a:p>
          <a:p>
            <a:pPr lvl="1"/>
            <a:r>
              <a:rPr lang="en-US" dirty="0" smtClean="0"/>
              <a:t>Decisions should be affected by personal goals.</a:t>
            </a:r>
          </a:p>
          <a:p>
            <a:pPr lvl="1"/>
            <a:r>
              <a:rPr lang="en-US" dirty="0" smtClean="0"/>
              <a:t>Wisdom comes by analyzing the consequences of our decisions.</a:t>
            </a:r>
          </a:p>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perspectives</a:t>
            </a:r>
            <a:endParaRPr lang="en-US" dirty="0"/>
          </a:p>
        </p:txBody>
      </p:sp>
      <p:sp>
        <p:nvSpPr>
          <p:cNvPr id="3" name="Content Placeholder 2"/>
          <p:cNvSpPr>
            <a:spLocks noGrp="1"/>
          </p:cNvSpPr>
          <p:nvPr>
            <p:ph idx="1"/>
          </p:nvPr>
        </p:nvSpPr>
        <p:spPr/>
        <p:txBody>
          <a:bodyPr>
            <a:normAutofit fontScale="77500" lnSpcReduction="20000"/>
          </a:bodyPr>
          <a:lstStyle/>
          <a:p>
            <a:r>
              <a:rPr lang="en-US" u="sng" dirty="0" smtClean="0"/>
              <a:t>Guiding Questions</a:t>
            </a:r>
            <a:endParaRPr lang="en-US" dirty="0" smtClean="0"/>
          </a:p>
          <a:p>
            <a:pPr lvl="1"/>
            <a:r>
              <a:rPr lang="en-US" dirty="0" smtClean="0"/>
              <a:t>Why do diverse people interpret issues and events differently?</a:t>
            </a:r>
          </a:p>
          <a:p>
            <a:pPr lvl="1"/>
            <a:r>
              <a:rPr lang="en-US" dirty="0" smtClean="0"/>
              <a:t>How do different perspectives effect actions and interactions?</a:t>
            </a:r>
          </a:p>
          <a:p>
            <a:pPr lvl="1"/>
            <a:r>
              <a:rPr lang="en-US" dirty="0" smtClean="0"/>
              <a:t>What leads to conflict, cooperation, and interdependence among individuals, groups, societies, and nations?</a:t>
            </a:r>
          </a:p>
          <a:p>
            <a:pPr lvl="1"/>
            <a:r>
              <a:rPr lang="en-US" dirty="0" smtClean="0"/>
              <a:t>How do differing perspectives lead to conflict?</a:t>
            </a:r>
          </a:p>
          <a:p>
            <a:r>
              <a:rPr lang="en-US" u="sng" dirty="0" smtClean="0"/>
              <a:t>Essential </a:t>
            </a:r>
            <a:r>
              <a:rPr lang="en-US" u="sng" dirty="0" smtClean="0"/>
              <a:t>Understanding</a:t>
            </a:r>
            <a:endParaRPr lang="en-US" dirty="0" smtClean="0"/>
          </a:p>
          <a:p>
            <a:pPr lvl="1"/>
            <a:r>
              <a:rPr lang="en-US" dirty="0" smtClean="0"/>
              <a:t>Experience and background knowledge influence perspective.</a:t>
            </a:r>
          </a:p>
          <a:p>
            <a:pPr lvl="1"/>
            <a:r>
              <a:rPr lang="en-US" dirty="0" smtClean="0"/>
              <a:t>Perspectives can change.</a:t>
            </a:r>
          </a:p>
          <a:p>
            <a:pPr lvl="1"/>
            <a:r>
              <a:rPr lang="en-US" dirty="0" smtClean="0"/>
              <a:t>Evaluating and understanding perspectives allow for better interpretation of shared information.</a:t>
            </a:r>
          </a:p>
          <a:p>
            <a:pPr lvl="1"/>
            <a:r>
              <a:rPr lang="en-US" dirty="0" smtClean="0"/>
              <a:t>Differing perspectives lead to different interpretations and may cause conflict.</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Reading</a:t>
            </a:r>
            <a:endParaRPr lang="en-US" sz="3600" dirty="0"/>
          </a:p>
        </p:txBody>
      </p:sp>
      <p:sp>
        <p:nvSpPr>
          <p:cNvPr id="3" name="Text Placeholder 2"/>
          <p:cNvSpPr>
            <a:spLocks noGrp="1"/>
          </p:cNvSpPr>
          <p:nvPr>
            <p:ph type="body" sz="half" idx="2"/>
          </p:nvPr>
        </p:nvSpPr>
        <p:spPr/>
        <p:txBody>
          <a:bodyPr>
            <a:normAutofit/>
          </a:bodyPr>
          <a:lstStyle/>
          <a:p>
            <a:r>
              <a:rPr lang="en-US" sz="2000" dirty="0" smtClean="0"/>
              <a:t>“We read to know </a:t>
            </a:r>
          </a:p>
          <a:p>
            <a:r>
              <a:rPr lang="en-US" sz="2000" dirty="0" smtClean="0"/>
              <a:t>we are not alone.”</a:t>
            </a:r>
          </a:p>
          <a:p>
            <a:r>
              <a:rPr lang="en-US" sz="2000" dirty="0" smtClean="0"/>
              <a:t>-C.S. Lewis</a:t>
            </a:r>
            <a:endParaRPr lang="en-US" sz="2000" dirty="0"/>
          </a:p>
        </p:txBody>
      </p:sp>
      <p:pic>
        <p:nvPicPr>
          <p:cNvPr id="5" name="Picture Placeholder 4" descr="kindle.jpg"/>
          <p:cNvPicPr>
            <a:picLocks noGrp="1" noChangeAspect="1"/>
          </p:cNvPicPr>
          <p:nvPr>
            <p:ph type="pic" idx="1"/>
          </p:nvPr>
        </p:nvPicPr>
        <p:blipFill>
          <a:blip r:embed="rId2" cstate="print"/>
          <a:srcRect t="6939" b="6939"/>
          <a:stretch>
            <a:fillRect/>
          </a:stretch>
        </p:blip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a:t>
            </a:r>
            <a:endParaRPr lang="en-US" dirty="0"/>
          </a:p>
        </p:txBody>
      </p:sp>
      <p:sp>
        <p:nvSpPr>
          <p:cNvPr id="3" name="Content Placeholder 2"/>
          <p:cNvSpPr>
            <a:spLocks noGrp="1"/>
          </p:cNvSpPr>
          <p:nvPr>
            <p:ph idx="1"/>
          </p:nvPr>
        </p:nvSpPr>
        <p:spPr/>
        <p:txBody>
          <a:bodyPr/>
          <a:lstStyle/>
          <a:p>
            <a:r>
              <a:rPr lang="en-US" dirty="0" smtClean="0"/>
              <a:t>No matter how busy you may think you are, you must find time for reading, or surrender yourself to self-chosen ignorance.”               			–Confucius</a:t>
            </a:r>
          </a:p>
          <a:p>
            <a:r>
              <a:rPr lang="en-US" dirty="0" smtClean="0"/>
              <a:t>“Reading without reflecting is like eating without </a:t>
            </a:r>
            <a:r>
              <a:rPr lang="en-US" dirty="0" smtClean="0"/>
              <a:t>digesting.” 				      			– </a:t>
            </a:r>
            <a:r>
              <a:rPr lang="en-US" dirty="0" smtClean="0"/>
              <a:t>Edmund </a:t>
            </a:r>
            <a:r>
              <a:rPr lang="en-US" dirty="0" smtClean="0"/>
              <a:t>Burke</a:t>
            </a:r>
          </a:p>
          <a:p>
            <a:r>
              <a:rPr lang="en-US" dirty="0" smtClean="0"/>
              <a:t>“The man who does not read good books has no advantage over the man who can’t read.” </a:t>
            </a:r>
            <a:r>
              <a:rPr lang="en-US" dirty="0" smtClean="0"/>
              <a:t>			– </a:t>
            </a:r>
            <a:r>
              <a:rPr lang="en-US" dirty="0" smtClean="0"/>
              <a:t>Mark Twain</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Tips for motivating students to read</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Here </a:t>
            </a:r>
            <a:r>
              <a:rPr lang="en-US" dirty="0" smtClean="0"/>
              <a:t>are suggestions for motivating students </a:t>
            </a:r>
            <a:r>
              <a:rPr lang="en-US" dirty="0" smtClean="0"/>
              <a:t>that author </a:t>
            </a:r>
            <a:r>
              <a:rPr lang="en-US" dirty="0" smtClean="0"/>
              <a:t>Deborah Reed has used and drawn from numerous sources.</a:t>
            </a:r>
          </a:p>
          <a:p>
            <a:pPr lvl="0"/>
            <a:r>
              <a:rPr lang="en-US" dirty="0" smtClean="0"/>
              <a:t>Offer students choice in their reading materials.</a:t>
            </a:r>
          </a:p>
          <a:p>
            <a:pPr lvl="0"/>
            <a:r>
              <a:rPr lang="en-US" dirty="0" smtClean="0"/>
              <a:t>Ask your librarian to give book chats</a:t>
            </a:r>
          </a:p>
          <a:p>
            <a:pPr lvl="0"/>
            <a:r>
              <a:rPr lang="en-US" dirty="0" smtClean="0"/>
              <a:t>Have students make book trailers to encourage classmates to read a selected title (show the trailers at the start of class throughout the year)</a:t>
            </a:r>
          </a:p>
          <a:p>
            <a:pPr lvl="0"/>
            <a:r>
              <a:rPr lang="en-US" dirty="0" smtClean="0"/>
              <a:t>Arouse curiosity of books by previewing them with students, activating students' prior knowledge, connecting the book to students' lives or to popular culture, and helping students make predictions about possible outcomes.</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Tips for motivating students to read</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Allow students to respond to their reading through discussion with both peers and adults, through reflective writing, or both.</a:t>
            </a:r>
          </a:p>
          <a:p>
            <a:pPr lvl="0"/>
            <a:r>
              <a:rPr lang="en-US" dirty="0" smtClean="0"/>
              <a:t>Frequently and explicitly model reading, responding, and monitoring comprehension.</a:t>
            </a:r>
          </a:p>
          <a:p>
            <a:pPr lvl="0"/>
            <a:r>
              <a:rPr lang="en-US" dirty="0" smtClean="0"/>
              <a:t>Reduce the number of activities associated with the book to focus more on the reading itself and foster an aesthetic stance (as opposed to an efferent stance where students read to carry away information).</a:t>
            </a:r>
          </a:p>
          <a:p>
            <a:pPr lvl="0"/>
            <a:r>
              <a:rPr lang="en-US" dirty="0" smtClean="0"/>
              <a:t>Ensure opportunities for students' success by assigning tasks that are neither too easy nor too difficult.</a:t>
            </a:r>
          </a:p>
          <a:p>
            <a:pPr lvl="0"/>
            <a:r>
              <a:rPr lang="en-US" dirty="0" smtClean="0"/>
              <a:t>Give frequent, early, positive feedback that supports students' beliefs that they can do well</a:t>
            </a:r>
            <a:r>
              <a:rPr lang="en-US" dirty="0" smtClean="0"/>
              <a:t>.</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Tips for motivating students to read</a:t>
            </a:r>
            <a:endParaRPr lang="en-US" dirty="0"/>
          </a:p>
        </p:txBody>
      </p:sp>
      <p:sp>
        <p:nvSpPr>
          <p:cNvPr id="3" name="Content Placeholder 2"/>
          <p:cNvSpPr>
            <a:spLocks noGrp="1"/>
          </p:cNvSpPr>
          <p:nvPr>
            <p:ph idx="1"/>
          </p:nvPr>
        </p:nvSpPr>
        <p:spPr/>
        <p:txBody>
          <a:bodyPr>
            <a:normAutofit/>
          </a:bodyPr>
          <a:lstStyle/>
          <a:p>
            <a:r>
              <a:rPr lang="en-US" sz="2400" dirty="0" smtClean="0"/>
              <a:t>Use positive emotions to enhance learning and motivation</a:t>
            </a:r>
            <a:r>
              <a:rPr lang="en-US" sz="2400" b="1" dirty="0" smtClean="0"/>
              <a:t>.</a:t>
            </a:r>
            <a:r>
              <a:rPr lang="en-US" sz="2400" dirty="0" smtClean="0"/>
              <a:t> Strong and lasting memory is connected with the emotional state and experience of the learner. That is, people remember better when the learning is accompanied by strong emotions. If you can make something fun, exciting, happy, loving, or perhaps even a bit frightening, students will learn more readily and the learning will last much longer. Emotions can be created by classroom attitudes, by doing something unexpected or outrageous, by praise, and by many other means.</a:t>
            </a:r>
          </a:p>
          <a:p>
            <a:pPr lvl="0"/>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Draw a pig</a:t>
            </a: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critical thinking through close reading skills</a:t>
            </a:r>
            <a:endParaRPr lang="en-US" dirty="0"/>
          </a:p>
        </p:txBody>
      </p:sp>
      <p:sp>
        <p:nvSpPr>
          <p:cNvPr id="3" name="Text Placeholder 2"/>
          <p:cNvSpPr>
            <a:spLocks noGrp="1"/>
          </p:cNvSpPr>
          <p:nvPr>
            <p:ph type="body" sz="half" idx="2"/>
          </p:nvPr>
        </p:nvSpPr>
        <p:spPr/>
        <p:txBody>
          <a:bodyPr/>
          <a:lstStyle/>
          <a:p>
            <a:endParaRPr lang="en-US"/>
          </a:p>
        </p:txBody>
      </p:sp>
      <p:pic>
        <p:nvPicPr>
          <p:cNvPr id="5" name="Picture Placeholder 4" descr="girl.jpg"/>
          <p:cNvPicPr>
            <a:picLocks noGrp="1" noChangeAspect="1"/>
          </p:cNvPicPr>
          <p:nvPr>
            <p:ph type="pic" idx="1"/>
          </p:nvPr>
        </p:nvPicPr>
        <p:blipFill>
          <a:blip r:embed="rId2" cstate="print"/>
          <a:srcRect l="17302" r="17302"/>
          <a:stretch>
            <a:fillRect/>
          </a:stretch>
        </p:blip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critical thinking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Question: How do you currently encourage close reading of texts?</a:t>
            </a:r>
          </a:p>
          <a:p>
            <a:endParaRPr lang="en-US" dirty="0" smtClean="0"/>
          </a:p>
          <a:p>
            <a:r>
              <a:rPr lang="en-US" dirty="0" smtClean="0"/>
              <a:t>Question: What are some of the attributes characteristic of strong readers or thinkers?</a:t>
            </a:r>
          </a:p>
          <a:p>
            <a:pPr lvl="1"/>
            <a:r>
              <a:rPr lang="en-US" dirty="0" err="1" smtClean="0"/>
              <a:t>Metacognition</a:t>
            </a:r>
            <a:r>
              <a:rPr lang="en-US" dirty="0" smtClean="0"/>
              <a:t>—they think about their thinking</a:t>
            </a:r>
          </a:p>
          <a:p>
            <a:pPr lvl="1"/>
            <a:r>
              <a:rPr lang="en-US" dirty="0" smtClean="0"/>
              <a:t>They use background knowledge</a:t>
            </a:r>
          </a:p>
          <a:p>
            <a:pPr lvl="1"/>
            <a:r>
              <a:rPr lang="en-US" dirty="0" smtClean="0"/>
              <a:t>They make connections</a:t>
            </a:r>
          </a:p>
          <a:p>
            <a:pPr lvl="1"/>
            <a:r>
              <a:rPr lang="en-US" dirty="0" smtClean="0"/>
              <a:t>They visualize</a:t>
            </a:r>
          </a:p>
          <a:p>
            <a:pPr lvl="1"/>
            <a:r>
              <a:rPr lang="en-US" dirty="0" smtClean="0"/>
              <a:t>They ask questions</a:t>
            </a:r>
          </a:p>
          <a:p>
            <a:pPr lvl="1"/>
            <a:r>
              <a:rPr lang="en-US" dirty="0" smtClean="0"/>
              <a:t>They make inferences</a:t>
            </a:r>
          </a:p>
          <a:p>
            <a:pPr lvl="1"/>
            <a:r>
              <a:rPr lang="en-US" dirty="0" smtClean="0"/>
              <a:t>They make predictions</a:t>
            </a:r>
          </a:p>
          <a:p>
            <a:pPr lvl="1"/>
            <a:r>
              <a:rPr lang="en-US" dirty="0" smtClean="0"/>
              <a:t>The evaluate and challenge the text/author/ideas</a:t>
            </a:r>
          </a:p>
          <a:p>
            <a:pPr lvl="1"/>
            <a:r>
              <a:rPr lang="en-US" dirty="0" smtClean="0"/>
              <a:t>They create new understandings—synthesize</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57400"/>
            <a:ext cx="6255488" cy="1362075"/>
          </a:xfrm>
        </p:spPr>
        <p:txBody>
          <a:bodyPr>
            <a:normAutofit fontScale="90000"/>
          </a:bodyPr>
          <a:lstStyle/>
          <a:p>
            <a:pPr algn="ctr"/>
            <a:r>
              <a:rPr lang="en-US" dirty="0" smtClean="0"/>
              <a:t>We want them to be challenged – not defeated!</a:t>
            </a:r>
            <a:endParaRPr lang="en-US" dirty="0"/>
          </a:p>
        </p:txBody>
      </p:sp>
      <p:sp>
        <p:nvSpPr>
          <p:cNvPr id="3" name="Text Placeholder 2"/>
          <p:cNvSpPr>
            <a:spLocks noGrp="1"/>
          </p:cNvSpPr>
          <p:nvPr>
            <p:ph type="body" idx="1"/>
          </p:nvPr>
        </p:nvSpPr>
        <p:spPr>
          <a:xfrm>
            <a:off x="1143000" y="3733800"/>
            <a:ext cx="6255488" cy="1219200"/>
          </a:xfrm>
        </p:spPr>
        <p:txBody>
          <a:bodyPr>
            <a:normAutofit/>
          </a:bodyPr>
          <a:lstStyle/>
          <a:p>
            <a:pPr algn="ctr"/>
            <a:r>
              <a:rPr lang="en-US" dirty="0" smtClean="0"/>
              <a:t>Provide them </a:t>
            </a:r>
          </a:p>
          <a:p>
            <a:pPr algn="ctr"/>
            <a:r>
              <a:rPr lang="en-US" dirty="0" smtClean="0"/>
              <a:t>with the tools to </a:t>
            </a:r>
          </a:p>
          <a:p>
            <a:pPr algn="ctr"/>
            <a:r>
              <a:rPr lang="en-US" dirty="0" smtClean="0"/>
              <a:t>learn how to think critically.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reading strategies</a:t>
            </a:r>
            <a:endParaRPr lang="en-US" dirty="0"/>
          </a:p>
        </p:txBody>
      </p:sp>
      <p:sp>
        <p:nvSpPr>
          <p:cNvPr id="3" name="Content Placeholder 2"/>
          <p:cNvSpPr>
            <a:spLocks noGrp="1"/>
          </p:cNvSpPr>
          <p:nvPr>
            <p:ph idx="1"/>
          </p:nvPr>
        </p:nvSpPr>
        <p:spPr/>
        <p:txBody>
          <a:bodyPr>
            <a:normAutofit lnSpcReduction="10000"/>
          </a:bodyPr>
          <a:lstStyle/>
          <a:p>
            <a:r>
              <a:rPr lang="en-US" dirty="0" smtClean="0"/>
              <a:t>Inquiry Based Reading</a:t>
            </a:r>
          </a:p>
          <a:p>
            <a:r>
              <a:rPr lang="en-US" dirty="0" err="1" smtClean="0"/>
              <a:t>SOAPSTone</a:t>
            </a:r>
            <a:endParaRPr lang="en-US" dirty="0" smtClean="0"/>
          </a:p>
          <a:p>
            <a:r>
              <a:rPr lang="en-US" dirty="0" smtClean="0"/>
              <a:t>5-S Strategy</a:t>
            </a:r>
          </a:p>
          <a:p>
            <a:r>
              <a:rPr lang="en-US" dirty="0" smtClean="0"/>
              <a:t>Socratic Circles</a:t>
            </a:r>
          </a:p>
          <a:p>
            <a:r>
              <a:rPr lang="en-US" dirty="0" smtClean="0"/>
              <a:t>Fishbowl Discussions (outer circles asks questions/inner circle answers)</a:t>
            </a:r>
          </a:p>
          <a:p>
            <a:r>
              <a:rPr lang="en-US" dirty="0" smtClean="0"/>
              <a:t>RAFT</a:t>
            </a:r>
          </a:p>
          <a:p>
            <a:r>
              <a:rPr lang="en-US" dirty="0" smtClean="0"/>
              <a:t>Paraphrase X 3</a:t>
            </a:r>
          </a:p>
          <a:p>
            <a:r>
              <a:rPr lang="en-US" dirty="0" smtClean="0"/>
              <a:t>Dialectical Journal</a:t>
            </a:r>
          </a:p>
          <a:p>
            <a:r>
              <a:rPr lang="en-US" dirty="0" smtClean="0"/>
              <a:t>It Says, I Say</a:t>
            </a:r>
          </a:p>
          <a:p>
            <a:r>
              <a:rPr lang="en-US" dirty="0" smtClean="0"/>
              <a:t>Literature Circles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research shows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When students read what they </a:t>
            </a:r>
            <a:r>
              <a:rPr lang="en-US" i="1" dirty="0" smtClean="0"/>
              <a:t>want</a:t>
            </a:r>
            <a:r>
              <a:rPr lang="en-US" dirty="0" smtClean="0"/>
              <a:t> to read, they are more engaged in the material and chances are that if something interests them, they’re more like to put effort into learning about that topic, designing projects which reflect that learning, and without even realizing it, they’ll be developing related skills along the </a:t>
            </a:r>
            <a:r>
              <a:rPr lang="en-US" dirty="0" smtClean="0"/>
              <a:t>way.</a:t>
            </a:r>
          </a:p>
          <a:p>
            <a:pPr>
              <a:buNone/>
            </a:pPr>
            <a:r>
              <a:rPr lang="en-US" dirty="0" smtClean="0"/>
              <a:t>Middle </a:t>
            </a:r>
            <a:r>
              <a:rPr lang="en-US" dirty="0" smtClean="0"/>
              <a:t>school teachers who used an inquiry approach increased the achievement scores of African American students, narrowed the achievement gap between male and female students, and found that their students were more interested in what they had to teach.</a:t>
            </a:r>
          </a:p>
          <a:p>
            <a:pPr>
              <a:buNone/>
            </a:pPr>
            <a:endParaRPr lang="en-US" dirty="0" smtClean="0"/>
          </a:p>
          <a:p>
            <a:pPr>
              <a:buNone/>
            </a:pPr>
            <a:r>
              <a:rPr lang="en-US" sz="1800" dirty="0" err="1" smtClean="0"/>
              <a:t>Kahle</a:t>
            </a:r>
            <a:r>
              <a:rPr lang="en-US" sz="1800" dirty="0" smtClean="0"/>
              <a:t>, J. B., J. </a:t>
            </a:r>
            <a:r>
              <a:rPr lang="en-US" sz="1800" dirty="0" err="1" smtClean="0"/>
              <a:t>Meece</a:t>
            </a:r>
            <a:r>
              <a:rPr lang="en-US" sz="1800" dirty="0" smtClean="0"/>
              <a:t>, and K. </a:t>
            </a:r>
            <a:r>
              <a:rPr lang="en-US" sz="1800" dirty="0" err="1" smtClean="0"/>
              <a:t>Scantlebury</a:t>
            </a:r>
            <a:r>
              <a:rPr lang="en-US" sz="1800" dirty="0" smtClean="0"/>
              <a:t>. 2000. Urban African-American middle school science students: Does standards-based teaching make a difference? Journal of Research in Science Teaching 37 (9):1019-1041.</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research shows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A study involving over 1400 students found that inquiry-based approaches in middle and high school language arts classrooms allow both low- and high-achieving students to make academic gains.</a:t>
            </a:r>
          </a:p>
          <a:p>
            <a:pPr>
              <a:buNone/>
            </a:pPr>
            <a:r>
              <a:rPr lang="en-US" dirty="0" smtClean="0"/>
              <a:t> </a:t>
            </a:r>
          </a:p>
          <a:p>
            <a:pPr>
              <a:buNone/>
            </a:pPr>
            <a:r>
              <a:rPr lang="en-US" sz="1800" dirty="0" smtClean="0"/>
              <a:t>Applebee, Arthur N., Judith A. Langer, Martin </a:t>
            </a:r>
            <a:r>
              <a:rPr lang="en-US" sz="1800" dirty="0" err="1" smtClean="0"/>
              <a:t>Nystrand</a:t>
            </a:r>
            <a:r>
              <a:rPr lang="en-US" sz="1800" dirty="0" smtClean="0"/>
              <a:t> and Adam </a:t>
            </a:r>
            <a:r>
              <a:rPr lang="en-US" sz="1800" dirty="0" err="1" smtClean="0"/>
              <a:t>Gamoran</a:t>
            </a:r>
            <a:r>
              <a:rPr lang="en-US" sz="1800" dirty="0" smtClean="0"/>
              <a:t>. 2003. Discussion-Based Approaches to Developing Understanding: Classroom Instruction and Student Performance in Middle and High School English. American Educational Research Journal 40 (3): 685-730</a:t>
            </a:r>
            <a:r>
              <a:rPr lang="en-US" dirty="0" smtClean="0"/>
              <a:t>.</a:t>
            </a:r>
          </a:p>
          <a:p>
            <a:pPr>
              <a:buNone/>
            </a:pPr>
            <a:r>
              <a:rPr lang="en-US" dirty="0" smtClean="0"/>
              <a:t> </a:t>
            </a:r>
          </a:p>
          <a:p>
            <a:pPr>
              <a:buNone/>
            </a:pPr>
            <a:r>
              <a:rPr lang="en-US" dirty="0" smtClean="0"/>
              <a:t>Unfortunately, our traditional educational system has worked in a way that discourages the natural process of inquiry. Students become less prone to ask questions as they move through the grade levels. In traditional schools, students learn not to ask too many questions, instead to listen and repeat the expected answers.</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Inquiry-based close reading</a:t>
            </a:r>
            <a:endParaRPr lang="en-US" dirty="0"/>
          </a:p>
        </p:txBody>
      </p:sp>
      <p:sp>
        <p:nvSpPr>
          <p:cNvPr id="3" name="Text Placeholder 2"/>
          <p:cNvSpPr>
            <a:spLocks noGrp="1"/>
          </p:cNvSpPr>
          <p:nvPr>
            <p:ph type="body" sz="half" idx="2"/>
          </p:nvPr>
        </p:nvSpPr>
        <p:spPr/>
        <p:txBody>
          <a:bodyPr/>
          <a:lstStyle/>
          <a:p>
            <a:endParaRPr lang="en-US"/>
          </a:p>
        </p:txBody>
      </p:sp>
      <p:pic>
        <p:nvPicPr>
          <p:cNvPr id="5" name="Picture Placeholder 4" descr="boys.jpg"/>
          <p:cNvPicPr>
            <a:picLocks noGrp="1" noChangeAspect="1"/>
          </p:cNvPicPr>
          <p:nvPr>
            <p:ph type="pic" idx="1"/>
          </p:nvPr>
        </p:nvPicPr>
        <p:blipFill>
          <a:blip r:embed="rId2" cstate="print"/>
          <a:srcRect l="16606" r="16606"/>
          <a:stretch>
            <a:fillRect/>
          </a:stretch>
        </p:blip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Inquiry-based close reading</a:t>
            </a:r>
            <a:endParaRPr lang="en-US" dirty="0"/>
          </a:p>
        </p:txBody>
      </p:sp>
      <p:sp>
        <p:nvSpPr>
          <p:cNvPr id="3" name="Content Placeholder 2"/>
          <p:cNvSpPr>
            <a:spLocks noGrp="1"/>
          </p:cNvSpPr>
          <p:nvPr>
            <p:ph idx="1"/>
          </p:nvPr>
        </p:nvSpPr>
        <p:spPr/>
        <p:txBody>
          <a:bodyPr>
            <a:normAutofit lnSpcReduction="10000"/>
          </a:bodyPr>
          <a:lstStyle/>
          <a:p>
            <a:r>
              <a:rPr lang="en-US" dirty="0" smtClean="0"/>
              <a:t>Objective: to equip students with strategies for reading and analyzing  text by using different levels of thinking, especially literal, critical, inferential, and analytical</a:t>
            </a:r>
          </a:p>
          <a:p>
            <a:r>
              <a:rPr lang="en-US" dirty="0" smtClean="0"/>
              <a:t>Material: any work—poem, short story, excerpt, cartoon, video, editorial, etc</a:t>
            </a:r>
            <a:r>
              <a:rPr lang="en-US" dirty="0" smtClean="0"/>
              <a:t>.</a:t>
            </a:r>
            <a:endParaRPr lang="en-US" dirty="0" smtClean="0"/>
          </a:p>
          <a:p>
            <a:r>
              <a:rPr lang="en-US" dirty="0" smtClean="0"/>
              <a:t>“Learners need to develop critical thinking skills in order to engage in higher-level knowledge construction. One way this can be taught is by using a series of question that actively engage readers during the reading of a text (relates to directly to Blooms)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lstStyle/>
          <a:p>
            <a:r>
              <a:rPr lang="en-US" b="1" dirty="0" smtClean="0"/>
              <a:t>Step 1. Choose a text for students to read.</a:t>
            </a:r>
            <a:r>
              <a:rPr lang="en-US" dirty="0" smtClean="0"/>
              <a:t> Make it relatively easy</a:t>
            </a:r>
          </a:p>
          <a:p>
            <a:endParaRPr lang="en-US" dirty="0" smtClean="0"/>
          </a:p>
          <a:p>
            <a:r>
              <a:rPr lang="en-US" dirty="0" smtClean="0"/>
              <a:t>While reading:</a:t>
            </a:r>
          </a:p>
          <a:p>
            <a:pPr lvl="1"/>
            <a:r>
              <a:rPr lang="en-US" dirty="0" smtClean="0"/>
              <a:t>Highlight main ideas</a:t>
            </a:r>
          </a:p>
          <a:p>
            <a:pPr lvl="1"/>
            <a:r>
              <a:rPr lang="en-US" dirty="0" smtClean="0"/>
              <a:t>Question yourself and the text</a:t>
            </a:r>
          </a:p>
          <a:p>
            <a:pPr lvl="1"/>
            <a:r>
              <a:rPr lang="en-US" dirty="0" smtClean="0"/>
              <a:t>Connect to prior knowledge</a:t>
            </a:r>
          </a:p>
          <a:p>
            <a:pPr lvl="1"/>
            <a:r>
              <a:rPr lang="en-US" dirty="0" smtClean="0"/>
              <a:t>Reread for better understanding</a:t>
            </a:r>
          </a:p>
          <a:p>
            <a:pPr lvl="1"/>
            <a:r>
              <a:rPr lang="en-US" dirty="0" smtClean="0"/>
              <a:t>Make notes in margin</a:t>
            </a:r>
          </a:p>
          <a:p>
            <a:pPr lvl="1"/>
            <a:r>
              <a:rPr lang="en-US" dirty="0" smtClean="0"/>
              <a:t>Use context clues</a:t>
            </a:r>
          </a:p>
          <a:p>
            <a:pPr lvl="1"/>
            <a:r>
              <a:rPr lang="en-US" dirty="0" smtClean="0"/>
              <a:t>Make personal symbols or notes</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normAutofit fontScale="92500" lnSpcReduction="10000"/>
          </a:bodyPr>
          <a:lstStyle/>
          <a:p>
            <a:r>
              <a:rPr lang="en-US" b="1" dirty="0" smtClean="0"/>
              <a:t>Step 2. </a:t>
            </a:r>
            <a:endParaRPr lang="en-US" b="1" dirty="0" smtClean="0"/>
          </a:p>
          <a:p>
            <a:pPr>
              <a:buNone/>
            </a:pPr>
            <a:r>
              <a:rPr lang="en-US" b="1" dirty="0" smtClean="0"/>
              <a:t>	</a:t>
            </a:r>
            <a:r>
              <a:rPr lang="en-US" b="1" dirty="0" smtClean="0"/>
              <a:t>Ask </a:t>
            </a:r>
            <a:r>
              <a:rPr lang="en-US" b="1" dirty="0" smtClean="0"/>
              <a:t>students to work together to come up with questions for each level of thinking.</a:t>
            </a:r>
            <a:r>
              <a:rPr lang="en-US" dirty="0" smtClean="0"/>
              <a:t> They need to use their annotations (from Step 1) to help develop questions.</a:t>
            </a:r>
          </a:p>
          <a:p>
            <a:r>
              <a:rPr lang="en-US" b="1" dirty="0" smtClean="0"/>
              <a:t>Knowledge/Remember questions </a:t>
            </a:r>
            <a:r>
              <a:rPr lang="en-US" dirty="0" smtClean="0"/>
              <a:t>refer to the ability to locate the main idea, and understand the sequential order of events.</a:t>
            </a:r>
          </a:p>
          <a:p>
            <a:pPr lvl="1"/>
            <a:r>
              <a:rPr lang="en-US" dirty="0" smtClean="0"/>
              <a:t>What is the main idea?</a:t>
            </a:r>
          </a:p>
          <a:p>
            <a:pPr lvl="1"/>
            <a:r>
              <a:rPr lang="en-US" dirty="0" smtClean="0"/>
              <a:t>What happened first, second, third, and finally?</a:t>
            </a:r>
          </a:p>
          <a:p>
            <a:r>
              <a:rPr lang="en-US" b="1" dirty="0" smtClean="0"/>
              <a:t>Comprehension/Understand </a:t>
            </a:r>
            <a:r>
              <a:rPr lang="en-US" dirty="0" smtClean="0"/>
              <a:t>questions refer to the skills of recognizing cause and effect, making predictions, and summarizing.</a:t>
            </a:r>
          </a:p>
          <a:p>
            <a:pPr lvl="1"/>
            <a:r>
              <a:rPr lang="en-US" dirty="0" smtClean="0"/>
              <a:t>Tell one thing that happened. What was the cause?</a:t>
            </a:r>
          </a:p>
          <a:p>
            <a:pPr lvl="1"/>
            <a:r>
              <a:rPr lang="en-US" dirty="0" smtClean="0"/>
              <a:t>Based on the text, what do you think will happen next?</a:t>
            </a:r>
          </a:p>
          <a:p>
            <a:pPr lvl="1"/>
            <a:r>
              <a:rPr lang="en-US" dirty="0" smtClean="0"/>
              <a:t>Summarize what you have read in three sentences</a:t>
            </a:r>
            <a:r>
              <a:rPr lang="en-US" dirty="0" smtClean="0"/>
              <a:t>.</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Pig personality test results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a:t>
            </a:r>
            <a:r>
              <a:rPr lang="en-US" dirty="0" smtClean="0"/>
              <a:t>your pig is drawn toward the Top of your paper, you are an optimistic person with a positive attitude. You generally anticipate the best possible outcomes of actions and events. In other words, you see the glass as half full.</a:t>
            </a:r>
          </a:p>
          <a:p>
            <a:r>
              <a:rPr lang="en-US" dirty="0" smtClean="0"/>
              <a:t>If </a:t>
            </a:r>
            <a:r>
              <a:rPr lang="en-US" dirty="0" smtClean="0"/>
              <a:t>your pig is drawn toward the Bottom of your paper, you tend to be more of a pessimistic person. You generally expect the worst. You see the glass as half empty.</a:t>
            </a:r>
          </a:p>
          <a:p>
            <a:r>
              <a:rPr lang="en-US" dirty="0" smtClean="0"/>
              <a:t>If </a:t>
            </a:r>
            <a:r>
              <a:rPr lang="en-US" dirty="0" smtClean="0"/>
              <a:t>your pig is drawn toward the Middle of your paper, you are a realist who tends to face facts and deal with them realistically. You see the glass as dirty and put it in the dishwasher.</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normAutofit fontScale="85000" lnSpcReduction="20000"/>
          </a:bodyPr>
          <a:lstStyle/>
          <a:p>
            <a:r>
              <a:rPr lang="en-US" b="1" dirty="0" smtClean="0"/>
              <a:t>Application/Apply/Demonstrate </a:t>
            </a:r>
            <a:r>
              <a:rPr lang="en-US" dirty="0" smtClean="0"/>
              <a:t>questions refer to the skills of using context clues to identify new word meaning and interpreting figurative language.</a:t>
            </a:r>
          </a:p>
          <a:p>
            <a:pPr lvl="1"/>
            <a:r>
              <a:rPr lang="en-US" dirty="0" smtClean="0"/>
              <a:t>How did context clues help you find the meaning of a new word?</a:t>
            </a:r>
          </a:p>
          <a:p>
            <a:pPr lvl="1"/>
            <a:r>
              <a:rPr lang="en-US" dirty="0" smtClean="0"/>
              <a:t>Provide an example of figurative language from what you are reading and explain its meaning.</a:t>
            </a:r>
          </a:p>
          <a:p>
            <a:r>
              <a:rPr lang="en-US" b="1" dirty="0" smtClean="0"/>
              <a:t>Analysis/Analyze </a:t>
            </a:r>
            <a:r>
              <a:rPr lang="en-US" dirty="0" smtClean="0"/>
              <a:t>questions refer to the skills of differentiating between fact and opinion, comparing and contrasting, drawing conclusions, making inferences, and determining author’s purpose</a:t>
            </a:r>
          </a:p>
          <a:p>
            <a:pPr lvl="1"/>
            <a:r>
              <a:rPr lang="en-US" dirty="0" smtClean="0"/>
              <a:t>Name one fact and one opinion and identify how they are different</a:t>
            </a:r>
          </a:p>
          <a:p>
            <a:pPr lvl="1"/>
            <a:r>
              <a:rPr lang="en-US" dirty="0" smtClean="0"/>
              <a:t>Compare and contrast what you are reading now to something you’ve read before</a:t>
            </a:r>
          </a:p>
          <a:p>
            <a:pPr lvl="1"/>
            <a:r>
              <a:rPr lang="en-US" dirty="0" smtClean="0"/>
              <a:t>What is a conclusion you are able to draw from what you just read? Cite evidence.</a:t>
            </a:r>
          </a:p>
          <a:p>
            <a:pPr lvl="1"/>
            <a:r>
              <a:rPr lang="en-US" dirty="0" smtClean="0"/>
              <a:t>Using clues from the text, what is something you can infer? Cite evidence.</a:t>
            </a:r>
          </a:p>
          <a:p>
            <a:pPr lvl="1"/>
            <a:r>
              <a:rPr lang="en-US" dirty="0" smtClean="0"/>
              <a:t>What is the author’s purpose for what you are reading? Cite evidence.</a:t>
            </a:r>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normAutofit/>
          </a:bodyPr>
          <a:lstStyle/>
          <a:p>
            <a:r>
              <a:rPr lang="en-US" b="1" dirty="0" smtClean="0"/>
              <a:t>Step 3: Ask the students to document any images, symbols, words, or phrases that prompted question generation.</a:t>
            </a:r>
            <a:endParaRPr lang="en-US" dirty="0" smtClean="0"/>
          </a:p>
          <a:p>
            <a:endParaRPr lang="en-US" dirty="0" smtClean="0"/>
          </a:p>
          <a:p>
            <a:r>
              <a:rPr lang="en-US" b="1" dirty="0" smtClean="0"/>
              <a:t>Step 4: Allow the students to discuss questions and connections in small groups or as a whole class</a:t>
            </a:r>
            <a:r>
              <a:rPr lang="en-US" b="1" dirty="0" smtClean="0"/>
              <a:t>.</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SOAPST</a:t>
            </a:r>
            <a:r>
              <a:rPr lang="en-US" dirty="0" err="1" smtClean="0"/>
              <a:t>one</a:t>
            </a:r>
            <a:endParaRPr lang="en-US" dirty="0"/>
          </a:p>
        </p:txBody>
      </p:sp>
      <p:sp>
        <p:nvSpPr>
          <p:cNvPr id="3" name="Text Placeholder 2"/>
          <p:cNvSpPr>
            <a:spLocks noGrp="1"/>
          </p:cNvSpPr>
          <p:nvPr>
            <p:ph type="body" sz="half" idx="2"/>
          </p:nvPr>
        </p:nvSpPr>
        <p:spPr/>
        <p:txBody>
          <a:bodyPr>
            <a:normAutofit/>
          </a:bodyPr>
          <a:lstStyle/>
          <a:p>
            <a:r>
              <a:rPr lang="en-US" sz="2000" b="1" dirty="0" smtClean="0"/>
              <a:t>Use </a:t>
            </a:r>
            <a:r>
              <a:rPr lang="en-US" sz="2000" b="1" dirty="0" smtClean="0"/>
              <a:t>it to analyze reading, but allow students to use it as organization for composition.</a:t>
            </a:r>
            <a:endParaRPr lang="en-US" sz="2000" dirty="0" smtClean="0"/>
          </a:p>
          <a:p>
            <a:endParaRPr lang="en-US" sz="2000" dirty="0"/>
          </a:p>
        </p:txBody>
      </p:sp>
      <p:pic>
        <p:nvPicPr>
          <p:cNvPr id="5" name="Picture Placeholder 4" descr="baby.jpg"/>
          <p:cNvPicPr>
            <a:picLocks noGrp="1" noChangeAspect="1"/>
          </p:cNvPicPr>
          <p:nvPr>
            <p:ph type="pic" idx="1"/>
          </p:nvPr>
        </p:nvPicPr>
        <p:blipFill>
          <a:blip r:embed="rId2" cstate="print"/>
          <a:srcRect l="7146" r="7146"/>
          <a:stretch>
            <a:fillRect/>
          </a:stretch>
        </p:blip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r>
              <a:rPr lang="en-US" dirty="0" smtClean="0"/>
              <a:t>Reading:</a:t>
            </a:r>
            <a:endParaRPr lang="en-US" dirty="0"/>
          </a:p>
        </p:txBody>
      </p:sp>
      <p:sp>
        <p:nvSpPr>
          <p:cNvPr id="3" name="Content Placeholder 2"/>
          <p:cNvSpPr>
            <a:spLocks noGrp="1"/>
          </p:cNvSpPr>
          <p:nvPr>
            <p:ph idx="1"/>
          </p:nvPr>
        </p:nvSpPr>
        <p:spPr>
          <a:xfrm>
            <a:off x="457200" y="1219200"/>
            <a:ext cx="7239000" cy="5410200"/>
          </a:xfrm>
        </p:spPr>
        <p:txBody>
          <a:bodyPr>
            <a:noAutofit/>
          </a:bodyPr>
          <a:lstStyle/>
          <a:p>
            <a:r>
              <a:rPr lang="en-US" sz="1600" dirty="0" smtClean="0"/>
              <a:t>Who is the </a:t>
            </a:r>
            <a:r>
              <a:rPr lang="en-US" sz="1600" b="1" dirty="0" smtClean="0"/>
              <a:t>SPEAKER</a:t>
            </a:r>
            <a:r>
              <a:rPr lang="en-US" sz="1600" dirty="0" smtClean="0"/>
              <a:t>? (Remember that it is not enough simply to name the speaker. What can you say about the speaker based on references from the text</a:t>
            </a:r>
            <a:r>
              <a:rPr lang="en-US" sz="1600" dirty="0" smtClean="0"/>
              <a:t>?)</a:t>
            </a:r>
            <a:endParaRPr lang="en-US" sz="1600" dirty="0" smtClean="0"/>
          </a:p>
          <a:p>
            <a:r>
              <a:rPr lang="en-US" sz="1600" dirty="0" smtClean="0"/>
              <a:t>What is the </a:t>
            </a:r>
            <a:r>
              <a:rPr lang="en-US" sz="1600" b="1" dirty="0" smtClean="0"/>
              <a:t>OCCASION</a:t>
            </a:r>
            <a:r>
              <a:rPr lang="en-US" sz="1600" dirty="0" smtClean="0"/>
              <a:t>? (Be certain to discuss and record both the </a:t>
            </a:r>
            <a:r>
              <a:rPr lang="en-US" sz="1600" i="1" dirty="0" smtClean="0"/>
              <a:t>larger occasion</a:t>
            </a:r>
            <a:r>
              <a:rPr lang="en-US" sz="1600" dirty="0" smtClean="0"/>
              <a:t>, that  is, those issues or ideas that must have made the speaker think about this incident, as well as the </a:t>
            </a:r>
            <a:r>
              <a:rPr lang="en-US" sz="1600" i="1" dirty="0" smtClean="0"/>
              <a:t>immediate occasion, </a:t>
            </a:r>
            <a:r>
              <a:rPr lang="en-US" sz="1600" dirty="0" smtClean="0"/>
              <a:t>whatever made the speaker decide to include this incident</a:t>
            </a:r>
            <a:r>
              <a:rPr lang="en-US" sz="1600" dirty="0" smtClean="0"/>
              <a:t>.)</a:t>
            </a:r>
            <a:endParaRPr lang="en-US" sz="1600" dirty="0" smtClean="0"/>
          </a:p>
          <a:p>
            <a:r>
              <a:rPr lang="en-US" sz="1600" dirty="0" smtClean="0"/>
              <a:t>Who is the </a:t>
            </a:r>
            <a:r>
              <a:rPr lang="en-US" sz="1600" b="1" dirty="0" smtClean="0"/>
              <a:t>AUDIENCE</a:t>
            </a:r>
            <a:r>
              <a:rPr lang="en-US" sz="1600" dirty="0" smtClean="0"/>
              <a:t>? (To whom is the text directed? It’s not enough to answer: ”Anyone who reads it.” You will want to identify a certain audience by describing some of its characteristics</a:t>
            </a:r>
            <a:r>
              <a:rPr lang="en-US" sz="1600" dirty="0" smtClean="0"/>
              <a:t>.)</a:t>
            </a:r>
            <a:endParaRPr lang="en-US" sz="1600" dirty="0" smtClean="0"/>
          </a:p>
          <a:p>
            <a:r>
              <a:rPr lang="en-US" sz="1600" dirty="0" smtClean="0"/>
              <a:t>What is the </a:t>
            </a:r>
            <a:r>
              <a:rPr lang="en-US" sz="1600" b="1" dirty="0" smtClean="0"/>
              <a:t>PURPOSE</a:t>
            </a:r>
            <a:r>
              <a:rPr lang="en-US" sz="1600" dirty="0" smtClean="0"/>
              <a:t>? (The purpose could be purely a personal one, e.g., to assuage guilt, to boast, to reminisce. But it could also be directed at the audience, in which case you will have to decide what the message is and how the author wants the audience to respond</a:t>
            </a:r>
            <a:r>
              <a:rPr lang="en-US" sz="1600" dirty="0" smtClean="0"/>
              <a:t>.)</a:t>
            </a:r>
            <a:endParaRPr lang="en-US" sz="1600" dirty="0" smtClean="0"/>
          </a:p>
          <a:p>
            <a:r>
              <a:rPr lang="en-US" sz="1600" dirty="0" smtClean="0"/>
              <a:t>What is the </a:t>
            </a:r>
            <a:r>
              <a:rPr lang="en-US" sz="1600" b="1" dirty="0" smtClean="0"/>
              <a:t>SUBJECT</a:t>
            </a:r>
            <a:r>
              <a:rPr lang="en-US" sz="1600" dirty="0" smtClean="0"/>
              <a:t>? (You should be able to state the subject in a few words or a very short phrase</a:t>
            </a:r>
            <a:r>
              <a:rPr lang="en-US" sz="1600" dirty="0" smtClean="0"/>
              <a:t>.)</a:t>
            </a:r>
            <a:endParaRPr lang="en-US" sz="1600" dirty="0" smtClean="0"/>
          </a:p>
          <a:p>
            <a:r>
              <a:rPr lang="en-US" sz="1600" dirty="0" smtClean="0"/>
              <a:t>What is the </a:t>
            </a:r>
            <a:r>
              <a:rPr lang="en-US" sz="1600" b="1" dirty="0" smtClean="0"/>
              <a:t>TONE</a:t>
            </a:r>
            <a:r>
              <a:rPr lang="en-US" sz="1600" dirty="0" smtClean="0"/>
              <a:t>? (Try to choose a description of the tone that fits the piece as a whole. You must also include specific words and phrases from the text and explain how they support your statement.)</a:t>
            </a:r>
            <a:endParaRPr lang="en-US"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133600"/>
            <a:ext cx="6255488" cy="1362075"/>
          </a:xfrm>
        </p:spPr>
        <p:txBody>
          <a:bodyPr/>
          <a:lstStyle/>
          <a:p>
            <a:r>
              <a:rPr lang="en-US" dirty="0" smtClean="0"/>
              <a:t>composition</a:t>
            </a:r>
            <a:endParaRPr lang="en-US" dirty="0"/>
          </a:p>
        </p:txBody>
      </p:sp>
      <p:sp>
        <p:nvSpPr>
          <p:cNvPr id="3" name="Text Placeholder 2"/>
          <p:cNvSpPr>
            <a:spLocks noGrp="1"/>
          </p:cNvSpPr>
          <p:nvPr>
            <p:ph type="body" idx="1"/>
          </p:nvPr>
        </p:nvSpPr>
        <p:spPr>
          <a:xfrm>
            <a:off x="1066800" y="4114800"/>
            <a:ext cx="6255488" cy="743507"/>
          </a:xfrm>
        </p:spPr>
        <p:txBody>
          <a:bodyPr>
            <a:noAutofit/>
          </a:bodyPr>
          <a:lstStyle/>
          <a:p>
            <a:r>
              <a:rPr lang="en-US" dirty="0" err="1" smtClean="0"/>
              <a:t>SOAPSTone</a:t>
            </a:r>
            <a:r>
              <a:rPr lang="en-US" dirty="0" smtClean="0"/>
              <a:t> (Speaker, Occasion, Audience, Purpose, Subject, Tone) is an acronym for a series of questions that students must first ask themselves, and then answer, as they begin to plan their compositions. </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239000" cy="5998536"/>
          </a:xfrm>
        </p:spPr>
        <p:txBody>
          <a:bodyPr>
            <a:normAutofit fontScale="77500" lnSpcReduction="20000"/>
          </a:bodyPr>
          <a:lstStyle/>
          <a:p>
            <a:r>
              <a:rPr lang="en-US" b="1" dirty="0" smtClean="0"/>
              <a:t>Who is the </a:t>
            </a:r>
            <a:r>
              <a:rPr lang="en-US" b="1" u="sng" dirty="0" smtClean="0"/>
              <a:t>S</a:t>
            </a:r>
            <a:r>
              <a:rPr lang="en-US" b="1" dirty="0" smtClean="0"/>
              <a:t>peaker?</a:t>
            </a:r>
            <a:endParaRPr lang="en-US" dirty="0" smtClean="0"/>
          </a:p>
          <a:p>
            <a:pPr lvl="1"/>
            <a:r>
              <a:rPr lang="en-US" b="1" dirty="0" smtClean="0"/>
              <a:t>The voice that tells the story.</a:t>
            </a:r>
            <a:r>
              <a:rPr lang="en-US" dirty="0" smtClean="0"/>
              <a:t> Before students begin to write, they must decide whose voice is going to be heard. Whether this voice belongs to a fictional character or to the writers themselves, students should determine how to insert and develop those attributes of the speaker that will influence the perceived meaning of the piece. </a:t>
            </a:r>
          </a:p>
          <a:p>
            <a:endParaRPr lang="en-US" dirty="0" smtClean="0"/>
          </a:p>
          <a:p>
            <a:r>
              <a:rPr lang="en-US" b="1" dirty="0" smtClean="0"/>
              <a:t>What is the </a:t>
            </a:r>
            <a:r>
              <a:rPr lang="en-US" b="1" u="sng" dirty="0" smtClean="0"/>
              <a:t>O</a:t>
            </a:r>
            <a:r>
              <a:rPr lang="en-US" b="1" dirty="0" smtClean="0"/>
              <a:t>ccasion?</a:t>
            </a:r>
            <a:endParaRPr lang="en-US" dirty="0" smtClean="0"/>
          </a:p>
          <a:p>
            <a:pPr lvl="1"/>
            <a:r>
              <a:rPr lang="en-US" b="1" dirty="0" smtClean="0"/>
              <a:t>The time and the place of the piece; the context that prompted the writing</a:t>
            </a:r>
            <a:r>
              <a:rPr lang="en-US" dirty="0" smtClean="0"/>
              <a:t>. Writing does not occur in a vacuum. All writers are influenced by the </a:t>
            </a:r>
            <a:r>
              <a:rPr lang="en-US" i="1" dirty="0" smtClean="0"/>
              <a:t>larger occasion</a:t>
            </a:r>
            <a:r>
              <a:rPr lang="en-US" dirty="0" smtClean="0"/>
              <a:t>: an environment of ideas, attitudes, and emotions that swirl around a broad issue. Then there is the </a:t>
            </a:r>
            <a:r>
              <a:rPr lang="en-US" i="1" dirty="0" smtClean="0"/>
              <a:t>immediate occasion</a:t>
            </a:r>
            <a:r>
              <a:rPr lang="en-US" dirty="0" smtClean="0"/>
              <a:t>: an event or situation that catches the writer's attention and triggers a response. </a:t>
            </a:r>
          </a:p>
          <a:p>
            <a:endParaRPr lang="en-US" dirty="0" smtClean="0"/>
          </a:p>
          <a:p>
            <a:r>
              <a:rPr lang="en-US" b="1" dirty="0" smtClean="0"/>
              <a:t>Who is the </a:t>
            </a:r>
            <a:r>
              <a:rPr lang="en-US" b="1" u="sng" dirty="0" smtClean="0"/>
              <a:t>A</a:t>
            </a:r>
            <a:r>
              <a:rPr lang="en-US" b="1" dirty="0" smtClean="0"/>
              <a:t>udience? </a:t>
            </a:r>
            <a:endParaRPr lang="en-US" dirty="0" smtClean="0"/>
          </a:p>
          <a:p>
            <a:pPr lvl="1"/>
            <a:r>
              <a:rPr lang="en-US" b="1" dirty="0" smtClean="0"/>
              <a:t>The group of readers to whom this piece is directed.</a:t>
            </a:r>
            <a:r>
              <a:rPr lang="en-US" dirty="0" smtClean="0"/>
              <a:t> As they begin to write, students must determine who the audience is that they intend to address. It may be one person or a specific group. This choice of audience will affect how and why students write a particular text. </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239000" cy="5998536"/>
          </a:xfrm>
        </p:spPr>
        <p:txBody>
          <a:bodyPr>
            <a:normAutofit fontScale="77500" lnSpcReduction="20000"/>
          </a:bodyPr>
          <a:lstStyle/>
          <a:p>
            <a:r>
              <a:rPr lang="en-US" b="1" dirty="0" smtClean="0"/>
              <a:t>What is the </a:t>
            </a:r>
            <a:r>
              <a:rPr lang="en-US" b="1" u="sng" dirty="0" smtClean="0"/>
              <a:t>P</a:t>
            </a:r>
            <a:r>
              <a:rPr lang="en-US" b="1" dirty="0" smtClean="0"/>
              <a:t>urpose?</a:t>
            </a:r>
            <a:endParaRPr lang="en-US" dirty="0" smtClean="0"/>
          </a:p>
          <a:p>
            <a:pPr lvl="1"/>
            <a:r>
              <a:rPr lang="en-US" b="1" dirty="0" smtClean="0"/>
              <a:t>The reason behind the text.</a:t>
            </a:r>
            <a:r>
              <a:rPr lang="en-US" dirty="0" smtClean="0"/>
              <a:t> Students need to consider the purpose of the text in order to develop the thesis or the argument and its logic. They should ask themselves, "What do I want my audience to think or do as a result of reading my text?" </a:t>
            </a:r>
          </a:p>
          <a:p>
            <a:endParaRPr lang="en-US" dirty="0" smtClean="0"/>
          </a:p>
          <a:p>
            <a:r>
              <a:rPr lang="en-US" b="1" dirty="0" smtClean="0"/>
              <a:t>What is the </a:t>
            </a:r>
            <a:r>
              <a:rPr lang="en-US" b="1" u="sng" dirty="0" smtClean="0"/>
              <a:t>S</a:t>
            </a:r>
            <a:r>
              <a:rPr lang="en-US" b="1" dirty="0" smtClean="0"/>
              <a:t>ubject? </a:t>
            </a:r>
            <a:endParaRPr lang="en-US" dirty="0" smtClean="0"/>
          </a:p>
          <a:p>
            <a:pPr lvl="1"/>
            <a:r>
              <a:rPr lang="en-US" b="1" dirty="0" smtClean="0"/>
              <a:t>Students should be able to state the subject in a few words or phrases</a:t>
            </a:r>
            <a:r>
              <a:rPr lang="en-US" dirty="0" smtClean="0"/>
              <a:t>. This step helps them to focus on the intended task throughout the writing process. </a:t>
            </a:r>
          </a:p>
          <a:p>
            <a:pPr>
              <a:buNone/>
            </a:pPr>
            <a:endParaRPr lang="en-US" dirty="0" smtClean="0"/>
          </a:p>
          <a:p>
            <a:r>
              <a:rPr lang="en-US" b="1" dirty="0" smtClean="0"/>
              <a:t>What is the </a:t>
            </a:r>
            <a:r>
              <a:rPr lang="en-US" b="1" u="sng" dirty="0" smtClean="0"/>
              <a:t>T</a:t>
            </a:r>
            <a:r>
              <a:rPr lang="en-US" b="1" dirty="0" smtClean="0"/>
              <a:t>one?</a:t>
            </a:r>
            <a:endParaRPr lang="en-US" dirty="0" smtClean="0"/>
          </a:p>
          <a:p>
            <a:pPr lvl="1"/>
            <a:r>
              <a:rPr lang="en-US" b="1" dirty="0" smtClean="0"/>
              <a:t>The attitude of the author.</a:t>
            </a:r>
            <a:r>
              <a:rPr lang="en-US" dirty="0" smtClean="0"/>
              <a:t> The spoken word can convey the speaker's attitude and thus help to impart meaning through tone of voice. With the written word, it is tone that extends meaning beyond the literal, and students must learn to convey this tone in their diction (choice of words), syntax (sentence construction), and imagery (metaphors, similes, and other types of figurative language). The ability to manage tone is one of the best indicators of a sophisticated writer. </a:t>
            </a:r>
          </a:p>
          <a:p>
            <a:endParaRPr lang="en-US" dirty="0" smtClean="0"/>
          </a:p>
          <a:p>
            <a:pPr algn="ctr">
              <a:buNone/>
            </a:pPr>
            <a:r>
              <a:rPr lang="en-US" sz="1800" dirty="0" smtClean="0"/>
              <a:t>--Borrowed from Ogden Morse</a:t>
            </a:r>
            <a:endParaRPr lang="en-US" sz="1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5-S strategy</a:t>
            </a:r>
            <a:endParaRPr lang="en-US" sz="3600" dirty="0"/>
          </a:p>
        </p:txBody>
      </p:sp>
      <p:sp>
        <p:nvSpPr>
          <p:cNvPr id="3" name="Text Placeholder 2"/>
          <p:cNvSpPr>
            <a:spLocks noGrp="1"/>
          </p:cNvSpPr>
          <p:nvPr>
            <p:ph type="body" sz="half" idx="2"/>
          </p:nvPr>
        </p:nvSpPr>
        <p:spPr/>
        <p:txBody>
          <a:bodyPr>
            <a:normAutofit/>
          </a:bodyPr>
          <a:lstStyle/>
          <a:p>
            <a:r>
              <a:rPr lang="en-US" sz="2000" dirty="0" smtClean="0"/>
              <a:t>Sentences</a:t>
            </a:r>
          </a:p>
          <a:p>
            <a:r>
              <a:rPr lang="en-US" sz="2000" dirty="0" smtClean="0"/>
              <a:t>Speaker</a:t>
            </a:r>
          </a:p>
          <a:p>
            <a:r>
              <a:rPr lang="en-US" sz="2000" dirty="0" smtClean="0"/>
              <a:t>Situation</a:t>
            </a:r>
          </a:p>
          <a:p>
            <a:r>
              <a:rPr lang="en-US" sz="2000" dirty="0" smtClean="0"/>
              <a:t>Shifts</a:t>
            </a:r>
          </a:p>
          <a:p>
            <a:r>
              <a:rPr lang="en-US" sz="2000" dirty="0" smtClean="0"/>
              <a:t>Syntax</a:t>
            </a:r>
            <a:endParaRPr lang="en-US" sz="2000" dirty="0"/>
          </a:p>
        </p:txBody>
      </p:sp>
      <p:pic>
        <p:nvPicPr>
          <p:cNvPr id="6" name="Picture Placeholder 5" descr="5S.jpg"/>
          <p:cNvPicPr>
            <a:picLocks noGrp="1" noChangeAspect="1"/>
          </p:cNvPicPr>
          <p:nvPr>
            <p:ph type="pic" idx="1"/>
          </p:nvPr>
        </p:nvPicPr>
        <p:blipFill>
          <a:blip r:embed="rId2" cstate="print"/>
          <a:srcRect l="7303" r="7303"/>
          <a:stretch>
            <a:fillRect/>
          </a:stretch>
        </p:blip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5-s strategy</a:t>
            </a:r>
            <a:endParaRPr lang="en-US" dirty="0"/>
          </a:p>
        </p:txBody>
      </p:sp>
      <p:sp>
        <p:nvSpPr>
          <p:cNvPr id="3" name="Content Placeholder 2"/>
          <p:cNvSpPr>
            <a:spLocks noGrp="1"/>
          </p:cNvSpPr>
          <p:nvPr>
            <p:ph idx="1"/>
          </p:nvPr>
        </p:nvSpPr>
        <p:spPr/>
        <p:txBody>
          <a:bodyPr>
            <a:normAutofit fontScale="70000" lnSpcReduction="20000"/>
          </a:bodyPr>
          <a:lstStyle/>
          <a:p>
            <a:pPr lvl="0"/>
            <a:r>
              <a:rPr lang="en-US" b="1" u="sng" dirty="0" smtClean="0"/>
              <a:t>S</a:t>
            </a:r>
            <a:r>
              <a:rPr lang="en-US" u="sng" dirty="0" smtClean="0"/>
              <a:t>entences</a:t>
            </a:r>
            <a:r>
              <a:rPr lang="en-US" dirty="0" smtClean="0"/>
              <a:t>-Discover the key </a:t>
            </a:r>
            <a:r>
              <a:rPr lang="en-US" i="1" dirty="0" smtClean="0"/>
              <a:t>sentences</a:t>
            </a:r>
            <a:r>
              <a:rPr lang="en-US" dirty="0" smtClean="0"/>
              <a:t>. Read the first and last sentence of the passage, skim the middle, and then read the whole thing.  </a:t>
            </a:r>
          </a:p>
          <a:p>
            <a:endParaRPr lang="en-US" dirty="0" smtClean="0"/>
          </a:p>
          <a:p>
            <a:pPr lvl="0"/>
            <a:r>
              <a:rPr lang="en-US" b="1" u="sng" dirty="0" smtClean="0"/>
              <a:t>S</a:t>
            </a:r>
            <a:r>
              <a:rPr lang="en-US" u="sng" dirty="0" smtClean="0"/>
              <a:t>peaker</a:t>
            </a:r>
            <a:r>
              <a:rPr lang="en-US" dirty="0" smtClean="0"/>
              <a:t>-Discover the </a:t>
            </a:r>
            <a:r>
              <a:rPr lang="en-US" i="1" dirty="0" smtClean="0"/>
              <a:t>speaker.</a:t>
            </a:r>
            <a:r>
              <a:rPr lang="en-US" dirty="0" smtClean="0"/>
              <a:t>  Look for the number of speakers and the narrator’s point of view. Note anything that gives a clue about the speaker’s tone.</a:t>
            </a:r>
          </a:p>
          <a:p>
            <a:pPr>
              <a:buNone/>
            </a:pPr>
            <a:endParaRPr lang="en-US" dirty="0" smtClean="0"/>
          </a:p>
          <a:p>
            <a:pPr lvl="0"/>
            <a:r>
              <a:rPr lang="en-US" b="1" u="sng" dirty="0" smtClean="0"/>
              <a:t>S</a:t>
            </a:r>
            <a:r>
              <a:rPr lang="en-US" u="sng" dirty="0" smtClean="0"/>
              <a:t>ituation</a:t>
            </a:r>
            <a:r>
              <a:rPr lang="en-US" dirty="0" smtClean="0"/>
              <a:t>-Discover the </a:t>
            </a:r>
            <a:r>
              <a:rPr lang="en-US" i="1" dirty="0" smtClean="0"/>
              <a:t>situation.</a:t>
            </a:r>
            <a:r>
              <a:rPr lang="en-US" dirty="0" smtClean="0"/>
              <a:t> What is happening? State the situation in </a:t>
            </a:r>
            <a:r>
              <a:rPr lang="en-US" b="1" u="sng" dirty="0" smtClean="0"/>
              <a:t>one</a:t>
            </a:r>
            <a:r>
              <a:rPr lang="en-US" dirty="0" smtClean="0"/>
              <a:t> clear sentence.</a:t>
            </a:r>
          </a:p>
          <a:p>
            <a:endParaRPr lang="en-US" dirty="0" smtClean="0"/>
          </a:p>
          <a:p>
            <a:pPr lvl="0"/>
            <a:r>
              <a:rPr lang="en-US" b="1" u="sng" dirty="0" smtClean="0"/>
              <a:t>S</a:t>
            </a:r>
            <a:r>
              <a:rPr lang="en-US" u="sng" dirty="0" smtClean="0"/>
              <a:t>hifts</a:t>
            </a:r>
            <a:r>
              <a:rPr lang="en-US" dirty="0" smtClean="0"/>
              <a:t>-Discover the </a:t>
            </a:r>
            <a:r>
              <a:rPr lang="en-US" i="1" dirty="0" smtClean="0"/>
              <a:t>shifts.  </a:t>
            </a:r>
            <a:r>
              <a:rPr lang="en-US" dirty="0" smtClean="0"/>
              <a:t>Find the big changes in the way the sentences are put together, the way the words are used, and the way the writer changes what he or she is saying. Find areas of the passage where you can locate the most changes, and closely annotate them. You need to look for changes in (syntax, diction, connotation, denotation, tone, sentence length, rhythm, punctuation, or patterns of imagery).</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5-s strategy</a:t>
            </a:r>
            <a:endParaRPr lang="en-US" dirty="0"/>
          </a:p>
        </p:txBody>
      </p:sp>
      <p:sp>
        <p:nvSpPr>
          <p:cNvPr id="3" name="Content Placeholder 2"/>
          <p:cNvSpPr>
            <a:spLocks noGrp="1"/>
          </p:cNvSpPr>
          <p:nvPr>
            <p:ph idx="1"/>
          </p:nvPr>
        </p:nvSpPr>
        <p:spPr/>
        <p:txBody>
          <a:bodyPr>
            <a:normAutofit fontScale="70000" lnSpcReduction="20000"/>
          </a:bodyPr>
          <a:lstStyle/>
          <a:p>
            <a:pPr lvl="0"/>
            <a:r>
              <a:rPr lang="en-US" b="1" u="sng" dirty="0" smtClean="0"/>
              <a:t>S</a:t>
            </a:r>
            <a:r>
              <a:rPr lang="en-US" u="sng" dirty="0" smtClean="0"/>
              <a:t>yntax</a:t>
            </a:r>
            <a:r>
              <a:rPr lang="en-US" dirty="0" smtClean="0"/>
              <a:t>- Discover the significant </a:t>
            </a:r>
            <a:r>
              <a:rPr lang="en-US" i="1" dirty="0" smtClean="0"/>
              <a:t>syntax.  </a:t>
            </a:r>
            <a:r>
              <a:rPr lang="en-US" dirty="0" smtClean="0"/>
              <a:t>Syntax is the diction that is chosen and the way it is put together.  Look for changes in sentence length, order, use of punctuation, and typographical elements such as italics, sentence inversion, etc. Syntax is the way the writer reveals him or herself through the use of words and sentence structure. Identifying this syntax will often guide the reader to the part of the passage that conveys the most meaning—the </a:t>
            </a:r>
            <a:r>
              <a:rPr lang="en-US" b="1" u="sng" dirty="0" smtClean="0"/>
              <a:t>crux</a:t>
            </a:r>
            <a:r>
              <a:rPr lang="en-US" dirty="0" smtClean="0"/>
              <a:t>.</a:t>
            </a:r>
          </a:p>
          <a:p>
            <a:pPr lvl="1"/>
            <a:r>
              <a:rPr lang="en-US" dirty="0" smtClean="0"/>
              <a:t>Count the number of words.</a:t>
            </a:r>
          </a:p>
          <a:p>
            <a:pPr lvl="1"/>
            <a:r>
              <a:rPr lang="en-US" dirty="0" smtClean="0"/>
              <a:t>How many independent clauses?</a:t>
            </a:r>
          </a:p>
          <a:p>
            <a:pPr lvl="1"/>
            <a:r>
              <a:rPr lang="en-US" dirty="0" smtClean="0"/>
              <a:t>Can you count unusual punctuation…/-/?/!</a:t>
            </a:r>
          </a:p>
          <a:p>
            <a:pPr lvl="1"/>
            <a:r>
              <a:rPr lang="en-US" dirty="0" smtClean="0"/>
              <a:t>Look for conjunctions (and, yet, but, or, nor, for)</a:t>
            </a:r>
          </a:p>
          <a:p>
            <a:pPr lvl="1"/>
            <a:r>
              <a:rPr lang="en-US" dirty="0" smtClean="0"/>
              <a:t>Polysyllabic words</a:t>
            </a:r>
          </a:p>
          <a:p>
            <a:pPr lvl="1"/>
            <a:r>
              <a:rPr lang="en-US" dirty="0" smtClean="0"/>
              <a:t>Prepositional phrases in unusual places</a:t>
            </a:r>
          </a:p>
          <a:p>
            <a:pPr lvl="1"/>
            <a:r>
              <a:rPr lang="en-US" dirty="0" smtClean="0"/>
              <a:t>Parallel structures</a:t>
            </a:r>
          </a:p>
          <a:p>
            <a:pPr lvl="1"/>
            <a:r>
              <a:rPr lang="en-US" dirty="0" smtClean="0"/>
              <a:t>Comparisons made (</a:t>
            </a:r>
            <a:r>
              <a:rPr lang="en-US" dirty="0" err="1" smtClean="0"/>
              <a:t>similies</a:t>
            </a:r>
            <a:r>
              <a:rPr lang="en-US" dirty="0" smtClean="0"/>
              <a:t> or metaphors)</a:t>
            </a:r>
          </a:p>
          <a:p>
            <a:pPr lvl="1"/>
            <a:r>
              <a:rPr lang="en-US" dirty="0" smtClean="0"/>
              <a:t>How many figurative language elements?</a:t>
            </a:r>
          </a:p>
          <a:p>
            <a:pPr lvl="1"/>
            <a:r>
              <a:rPr lang="en-US" dirty="0" smtClean="0"/>
              <a:t>Various types of diction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Pig personality test results</a:t>
            </a:r>
            <a:endParaRPr lang="en-US" dirty="0"/>
          </a:p>
        </p:txBody>
      </p:sp>
      <p:sp>
        <p:nvSpPr>
          <p:cNvPr id="3" name="Content Placeholder 2"/>
          <p:cNvSpPr>
            <a:spLocks noGrp="1"/>
          </p:cNvSpPr>
          <p:nvPr>
            <p:ph idx="1"/>
          </p:nvPr>
        </p:nvSpPr>
        <p:spPr/>
        <p:txBody>
          <a:bodyPr>
            <a:normAutofit/>
          </a:bodyPr>
          <a:lstStyle/>
          <a:p>
            <a:r>
              <a:rPr lang="en-US" dirty="0" smtClean="0"/>
              <a:t>If </a:t>
            </a:r>
            <a:r>
              <a:rPr lang="en-US" dirty="0" smtClean="0"/>
              <a:t>your pig is drawn facing Left, you believe in tradition, are friendly, outgoing and tend to remember dates and birthdays. </a:t>
            </a:r>
            <a:r>
              <a:rPr lang="en-US" i="1" dirty="0" smtClean="0"/>
              <a:t>Hint for husbands: remember your wife's birthday but never her age.</a:t>
            </a:r>
            <a:endParaRPr lang="en-US" dirty="0" smtClean="0"/>
          </a:p>
          <a:p>
            <a:r>
              <a:rPr lang="en-US" dirty="0" smtClean="0"/>
              <a:t>If </a:t>
            </a:r>
            <a:r>
              <a:rPr lang="en-US" dirty="0" smtClean="0"/>
              <a:t>your pig is drawn facing Right, you are innovative and active but not as good about remembering dates.</a:t>
            </a:r>
          </a:p>
          <a:p>
            <a:r>
              <a:rPr lang="en-US" dirty="0" smtClean="0"/>
              <a:t>If </a:t>
            </a:r>
            <a:r>
              <a:rPr lang="en-US" dirty="0" smtClean="0"/>
              <a:t>your pig is drawn facing Forward, you are direct, straightforward, welcome discussion, and often enjoy playing the devil's advocate.</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20712_212105.jpg"/>
          <p:cNvPicPr>
            <a:picLocks noChangeAspect="1"/>
          </p:cNvPicPr>
          <p:nvPr/>
        </p:nvPicPr>
        <p:blipFill>
          <a:blip r:embed="rId2" cstate="print">
            <a:lum bright="20000"/>
          </a:blip>
          <a:stretch>
            <a:fillRect/>
          </a:stretch>
        </p:blipFill>
        <p:spPr>
          <a:xfrm>
            <a:off x="2000250" y="0"/>
            <a:ext cx="5143500" cy="68580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20120712_212114.jpg"/>
          <p:cNvPicPr>
            <a:picLocks noChangeAspect="1"/>
          </p:cNvPicPr>
          <p:nvPr/>
        </p:nvPicPr>
        <p:blipFill>
          <a:blip r:embed="rId2" cstate="print">
            <a:lum bright="30000"/>
          </a:blip>
          <a:stretch>
            <a:fillRect/>
          </a:stretch>
        </p:blipFill>
        <p:spPr>
          <a:xfrm>
            <a:off x="2000250" y="0"/>
            <a:ext cx="5143500" cy="68580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0120712_212124.jpg"/>
          <p:cNvPicPr>
            <a:picLocks noChangeAspect="1"/>
          </p:cNvPicPr>
          <p:nvPr/>
        </p:nvPicPr>
        <p:blipFill>
          <a:blip r:embed="rId2" cstate="print">
            <a:lum bright="30000"/>
          </a:blip>
          <a:stretch>
            <a:fillRect/>
          </a:stretch>
        </p:blipFill>
        <p:spPr>
          <a:xfrm>
            <a:off x="2000250" y="0"/>
            <a:ext cx="5143500" cy="68580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Writing</a:t>
            </a:r>
            <a:endParaRPr lang="en-US" sz="3600" dirty="0"/>
          </a:p>
        </p:txBody>
      </p:sp>
      <p:sp>
        <p:nvSpPr>
          <p:cNvPr id="3" name="Text Placeholder 2"/>
          <p:cNvSpPr>
            <a:spLocks noGrp="1"/>
          </p:cNvSpPr>
          <p:nvPr>
            <p:ph type="body" sz="half" idx="2"/>
          </p:nvPr>
        </p:nvSpPr>
        <p:spPr/>
        <p:txBody>
          <a:bodyPr>
            <a:normAutofit/>
          </a:bodyPr>
          <a:lstStyle/>
          <a:p>
            <a:endParaRPr lang="en-US" sz="2000" dirty="0"/>
          </a:p>
        </p:txBody>
      </p:sp>
      <p:pic>
        <p:nvPicPr>
          <p:cNvPr id="5" name="Picture Placeholder 4" descr="writing.jpg"/>
          <p:cNvPicPr>
            <a:picLocks noGrp="1" noChangeAspect="1"/>
          </p:cNvPicPr>
          <p:nvPr>
            <p:ph type="pic" idx="1"/>
          </p:nvPr>
        </p:nvPicPr>
        <p:blipFill>
          <a:blip r:embed="rId2" cstate="print"/>
          <a:srcRect l="8556" r="8556"/>
          <a:stretch>
            <a:fillRect/>
          </a:stretch>
        </p:blip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Collins Writing</a:t>
            </a:r>
            <a:endParaRPr lang="en-US" dirty="0"/>
          </a:p>
        </p:txBody>
      </p:sp>
      <p:sp>
        <p:nvSpPr>
          <p:cNvPr id="3" name="Content Placeholder 2"/>
          <p:cNvSpPr>
            <a:spLocks noGrp="1"/>
          </p:cNvSpPr>
          <p:nvPr>
            <p:ph idx="1"/>
          </p:nvPr>
        </p:nvSpPr>
        <p:spPr/>
        <p:txBody>
          <a:bodyPr/>
          <a:lstStyle/>
          <a:p>
            <a:r>
              <a:rPr lang="en-US" dirty="0" smtClean="0"/>
              <a:t>Embraces the revision process</a:t>
            </a:r>
          </a:p>
          <a:p>
            <a:pPr lvl="1"/>
            <a:r>
              <a:rPr lang="en-US" dirty="0" smtClean="0"/>
              <a:t>So many times we rush through &amp; fail to truly “teach the revision process” or model it! </a:t>
            </a:r>
          </a:p>
          <a:p>
            <a:pPr lvl="1"/>
            <a:r>
              <a:rPr lang="en-US" dirty="0" smtClean="0"/>
              <a:t>The beauty of writing is in the revision process, that’s when we are really learning!</a:t>
            </a:r>
          </a:p>
          <a:p>
            <a:r>
              <a:rPr lang="en-US" dirty="0" smtClean="0"/>
              <a:t>If we grade everything the sea of red/green is overwhelming!</a:t>
            </a:r>
          </a:p>
          <a:p>
            <a:pPr lvl="1"/>
            <a:r>
              <a:rPr lang="en-US" dirty="0" smtClean="0"/>
              <a:t>Research proves that students learn and improve by focusing on specific “small” areas of difficulty</a:t>
            </a:r>
          </a:p>
          <a:p>
            <a:r>
              <a:rPr lang="en-US" dirty="0" smtClean="0"/>
              <a:t>FCA’s – Focus Correction Areas – allow for objective grading.</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r>
              <a:rPr lang="en-US" dirty="0" smtClean="0"/>
              <a:t>Have to allow for consistent practice of writing.</a:t>
            </a:r>
          </a:p>
          <a:p>
            <a:r>
              <a:rPr lang="en-US" dirty="0" smtClean="0"/>
              <a:t>The first time students are asked to write about their learning shouldn’t be on a test/final.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DON’T GRADE EVERY </a:t>
            </a:r>
            <a:br>
              <a:rPr lang="en-US" dirty="0" smtClean="0"/>
            </a:br>
            <a:r>
              <a:rPr lang="en-US" dirty="0" smtClean="0"/>
              <a:t>ASPECT OF A PAPER</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Kids feel like failures</a:t>
            </a:r>
          </a:p>
          <a:p>
            <a:pPr lvl="0"/>
            <a:r>
              <a:rPr lang="en-US" dirty="0" smtClean="0"/>
              <a:t>Scared to perform</a:t>
            </a:r>
          </a:p>
          <a:p>
            <a:pPr lvl="0"/>
            <a:r>
              <a:rPr lang="en-US" dirty="0" smtClean="0"/>
              <a:t>If you haven’t taught the student every skill of composition, why should you grade for every skill?</a:t>
            </a:r>
          </a:p>
          <a:p>
            <a:pPr lvl="0"/>
            <a:r>
              <a:rPr lang="en-US" dirty="0" smtClean="0"/>
              <a:t>Research proves that students learn and improve their writing when they know what to expect. They feel safe and more willing to perform.</a:t>
            </a:r>
          </a:p>
          <a:p>
            <a:pPr lvl="0"/>
            <a:r>
              <a:rPr lang="en-US" dirty="0" smtClean="0"/>
              <a:t>Students become overwhelmed with the sea of red ink and can’t identify where to improve. Small areas of focus allows a student to master skills and move on to more skills.</a:t>
            </a:r>
          </a:p>
          <a:p>
            <a:pPr lvl="0"/>
            <a:r>
              <a:rPr lang="en-US" dirty="0" smtClean="0"/>
              <a:t>Easier and quicker to grade</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FCA’S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FCA’s are skills that you have TAUGHT the student</a:t>
            </a:r>
          </a:p>
          <a:p>
            <a:r>
              <a:rPr lang="en-US" dirty="0" smtClean="0"/>
              <a:t>FCA’s are the ONLY items that can be graded in an essay</a:t>
            </a:r>
          </a:p>
          <a:p>
            <a:r>
              <a:rPr lang="en-US" dirty="0" smtClean="0"/>
              <a:t>FCA’s can be ANY skill you want to measure as long as you have TAUGHT the skill</a:t>
            </a:r>
          </a:p>
          <a:p>
            <a:r>
              <a:rPr lang="en-US" dirty="0" smtClean="0"/>
              <a:t>FCA’s can be given any point value</a:t>
            </a:r>
          </a:p>
          <a:p>
            <a:r>
              <a:rPr lang="en-US" dirty="0" smtClean="0"/>
              <a:t>FCA’s should always be identified by the STUDENT </a:t>
            </a:r>
          </a:p>
          <a:p>
            <a:r>
              <a:rPr lang="en-US" dirty="0" smtClean="0"/>
              <a:t>When grading the FCA’s, you MUST use specific feedback .  </a:t>
            </a:r>
          </a:p>
          <a:p>
            <a:r>
              <a:rPr lang="en-US" dirty="0" smtClean="0"/>
              <a:t>When an FCA is mastered move on to another set.</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USELESS FEEDBACK</a:t>
            </a:r>
            <a:endParaRPr lang="en-US" dirty="0"/>
          </a:p>
        </p:txBody>
      </p:sp>
      <p:sp>
        <p:nvSpPr>
          <p:cNvPr id="3" name="Content Placeholder 2"/>
          <p:cNvSpPr>
            <a:spLocks noGrp="1"/>
          </p:cNvSpPr>
          <p:nvPr>
            <p:ph idx="1"/>
          </p:nvPr>
        </p:nvSpPr>
        <p:spPr/>
        <p:txBody>
          <a:bodyPr/>
          <a:lstStyle/>
          <a:p>
            <a:r>
              <a:rPr lang="en-US" dirty="0" smtClean="0"/>
              <a:t>“Great job!”  </a:t>
            </a:r>
          </a:p>
          <a:p>
            <a:r>
              <a:rPr lang="en-US" dirty="0" smtClean="0"/>
              <a:t>“Excellent”</a:t>
            </a:r>
          </a:p>
          <a:p>
            <a:r>
              <a:rPr lang="en-US" dirty="0" smtClean="0"/>
              <a:t>“?????”</a:t>
            </a:r>
          </a:p>
          <a:p>
            <a:r>
              <a:rPr lang="en-US" dirty="0" smtClean="0"/>
              <a:t>“WTF”</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FEEDBACK</a:t>
            </a:r>
            <a:endParaRPr lang="en-US" dirty="0"/>
          </a:p>
        </p:txBody>
      </p:sp>
      <p:sp>
        <p:nvSpPr>
          <p:cNvPr id="3" name="Content Placeholder 2"/>
          <p:cNvSpPr>
            <a:spLocks noGrp="1"/>
          </p:cNvSpPr>
          <p:nvPr>
            <p:ph idx="1"/>
          </p:nvPr>
        </p:nvSpPr>
        <p:spPr/>
        <p:txBody>
          <a:bodyPr>
            <a:normAutofit lnSpcReduction="10000"/>
          </a:bodyPr>
          <a:lstStyle/>
          <a:p>
            <a:r>
              <a:rPr lang="en-US" dirty="0" smtClean="0"/>
              <a:t> “I loved the way you used anaphora to drive home your point. It was very effective.”</a:t>
            </a:r>
          </a:p>
          <a:p>
            <a:r>
              <a:rPr lang="en-US" dirty="0" smtClean="0"/>
              <a:t>“You did a great job elaborating on your quotes. Your insight was clear and thorough.”</a:t>
            </a:r>
          </a:p>
          <a:p>
            <a:r>
              <a:rPr lang="en-US" dirty="0" smtClean="0"/>
              <a:t>“Your topic focused on beliefs. How did you end up talking about your sister setting your hair on fire? You need to stick to your topic. Try using an outline or brainstorm for clarity.”</a:t>
            </a:r>
          </a:p>
          <a:p>
            <a:r>
              <a:rPr lang="en-US" dirty="0" smtClean="0"/>
              <a:t>“Your narrative lacks strong verbs. Go back and identify 5 dead/weak verbs and revise your word choice.”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Pig personality test 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7. If your pig is drawn with Many Details, you are analytical, cautious, careful and may be distrustful.</a:t>
            </a:r>
          </a:p>
          <a:p>
            <a:r>
              <a:rPr lang="en-US" dirty="0" smtClean="0"/>
              <a:t>8. If your pig is drawn with Few Details, you are more impulsive, care little for detail and are willing to take risks.</a:t>
            </a:r>
          </a:p>
          <a:p>
            <a:r>
              <a:rPr lang="en-US" dirty="0" smtClean="0"/>
              <a:t>9. If your pig is drawn with 4 Legs showing, you are secure, stick to your ideals, and can be stubborn.</a:t>
            </a:r>
          </a:p>
          <a:p>
            <a:r>
              <a:rPr lang="en-US" dirty="0" smtClean="0"/>
              <a:t>10. If your pig is drawn with Less than 4 Legs showing, you may be insecure, uncertain, or living through a period of major change.</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14600"/>
            <a:ext cx="6255488" cy="1362075"/>
          </a:xfrm>
        </p:spPr>
        <p:txBody>
          <a:bodyPr/>
          <a:lstStyle/>
          <a:p>
            <a:r>
              <a:rPr lang="en-US" dirty="0" smtClean="0"/>
              <a:t>FIVE TYPES OF WRITING</a:t>
            </a:r>
            <a:endParaRPr lang="en-US" dirty="0"/>
          </a:p>
        </p:txBody>
      </p:sp>
      <p:sp>
        <p:nvSpPr>
          <p:cNvPr id="3" name="Text Placeholder 2"/>
          <p:cNvSpPr>
            <a:spLocks noGrp="1"/>
          </p:cNvSpPr>
          <p:nvPr>
            <p:ph type="body" idx="1"/>
          </p:nvPr>
        </p:nvSpPr>
        <p:spPr>
          <a:xfrm>
            <a:off x="1066800" y="3810000"/>
            <a:ext cx="6255488" cy="743507"/>
          </a:xfrm>
        </p:spPr>
        <p:txBody>
          <a:bodyPr>
            <a:noAutofit/>
          </a:bodyPr>
          <a:lstStyle/>
          <a:p>
            <a:r>
              <a:rPr lang="en-US" dirty="0" smtClean="0"/>
              <a:t>The Collins Writing Program allows for multiple revisions and differentiated instruction. It promotes effective writing and revision skills and allows students and teachers to remain sane!</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 I Capture Ideas—writing gets ideas on </a:t>
            </a:r>
            <a:r>
              <a:rPr lang="en-US" dirty="0" smtClean="0"/>
              <a:t>paper</a:t>
            </a:r>
            <a:endParaRPr lang="en-US" dirty="0"/>
          </a:p>
        </p:txBody>
      </p:sp>
      <p:sp>
        <p:nvSpPr>
          <p:cNvPr id="3" name="Content Placeholder 2"/>
          <p:cNvSpPr>
            <a:spLocks noGrp="1"/>
          </p:cNvSpPr>
          <p:nvPr>
            <p:ph idx="1"/>
          </p:nvPr>
        </p:nvSpPr>
        <p:spPr/>
        <p:txBody>
          <a:bodyPr/>
          <a:lstStyle/>
          <a:p>
            <a:pPr lvl="0"/>
            <a:r>
              <a:rPr lang="en-US" dirty="0" smtClean="0"/>
              <a:t>Timed</a:t>
            </a:r>
          </a:p>
          <a:p>
            <a:pPr lvl="0"/>
            <a:r>
              <a:rPr lang="en-US" dirty="0" smtClean="0"/>
              <a:t>Require a minimum number of items or lines</a:t>
            </a:r>
          </a:p>
          <a:p>
            <a:pPr lvl="0"/>
            <a:r>
              <a:rPr lang="en-US" dirty="0" smtClean="0"/>
              <a:t>Questions and/or guesses are permitted</a:t>
            </a:r>
          </a:p>
          <a:p>
            <a:pPr lvl="0"/>
            <a:r>
              <a:rPr lang="en-US" dirty="0" smtClean="0"/>
              <a:t>Evaluated with a + or –</a:t>
            </a:r>
          </a:p>
          <a:p>
            <a:pPr lvl="0"/>
            <a:r>
              <a:rPr lang="en-US" dirty="0" smtClean="0"/>
              <a:t>One Draft</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II Respond Correctly</a:t>
            </a:r>
            <a:endParaRPr lang="en-US" dirty="0"/>
          </a:p>
        </p:txBody>
      </p:sp>
      <p:sp>
        <p:nvSpPr>
          <p:cNvPr id="3" name="Content Placeholder 2"/>
          <p:cNvSpPr>
            <a:spLocks noGrp="1"/>
          </p:cNvSpPr>
          <p:nvPr>
            <p:ph idx="1"/>
          </p:nvPr>
        </p:nvSpPr>
        <p:spPr/>
        <p:txBody>
          <a:bodyPr/>
          <a:lstStyle/>
          <a:p>
            <a:pPr lvl="0"/>
            <a:r>
              <a:rPr lang="en-US" dirty="0" smtClean="0"/>
              <a:t>Type II writing shows knowledge or thoughts about a topic (understanding)</a:t>
            </a:r>
          </a:p>
          <a:p>
            <a:pPr lvl="0"/>
            <a:r>
              <a:rPr lang="en-US" dirty="0" smtClean="0"/>
              <a:t>It is a correct answer to a specific question</a:t>
            </a:r>
          </a:p>
          <a:p>
            <a:pPr lvl="0"/>
            <a:r>
              <a:rPr lang="en-US" dirty="0" smtClean="0"/>
              <a:t>Is NOT graded for mechanics</a:t>
            </a:r>
          </a:p>
          <a:p>
            <a:pPr lvl="0"/>
            <a:r>
              <a:rPr lang="en-US" dirty="0" smtClean="0"/>
              <a:t>Graded as a quiz</a:t>
            </a:r>
          </a:p>
          <a:p>
            <a:pPr lvl="0"/>
            <a:r>
              <a:rPr lang="en-US" dirty="0" smtClean="0"/>
              <a:t>One Draft</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III Edit for FCAs</a:t>
            </a:r>
            <a:endParaRPr lang="en-US" dirty="0"/>
          </a:p>
        </p:txBody>
      </p:sp>
      <p:sp>
        <p:nvSpPr>
          <p:cNvPr id="3" name="Content Placeholder 2"/>
          <p:cNvSpPr>
            <a:spLocks noGrp="1"/>
          </p:cNvSpPr>
          <p:nvPr>
            <p:ph idx="1"/>
          </p:nvPr>
        </p:nvSpPr>
        <p:spPr/>
        <p:txBody>
          <a:bodyPr/>
          <a:lstStyle/>
          <a:p>
            <a:pPr lvl="0"/>
            <a:r>
              <a:rPr lang="en-US" dirty="0" smtClean="0"/>
              <a:t>Meaningful content and meets 3 specific standards (FCA’s)</a:t>
            </a:r>
          </a:p>
          <a:p>
            <a:pPr lvl="0"/>
            <a:r>
              <a:rPr lang="en-US" dirty="0" smtClean="0"/>
              <a:t>Is read out loud and reviewed</a:t>
            </a:r>
          </a:p>
          <a:p>
            <a:pPr lvl="0"/>
            <a:r>
              <a:rPr lang="en-US" dirty="0" smtClean="0"/>
              <a:t>Meets the following criteria: completes the assignment, is easy to read, and meets the FCAs</a:t>
            </a:r>
          </a:p>
          <a:p>
            <a:pPr lvl="0"/>
            <a:r>
              <a:rPr lang="en-US" dirty="0" smtClean="0"/>
              <a:t>Revisions and editing are done on the original</a:t>
            </a:r>
          </a:p>
          <a:p>
            <a:pPr lvl="0"/>
            <a:r>
              <a:rPr lang="en-US" dirty="0" smtClean="0"/>
              <a:t>One Draft</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IV Peer Edit for FCAs</a:t>
            </a:r>
            <a:endParaRPr lang="en-US" dirty="0"/>
          </a:p>
        </p:txBody>
      </p:sp>
      <p:sp>
        <p:nvSpPr>
          <p:cNvPr id="3" name="Content Placeholder 2"/>
          <p:cNvSpPr>
            <a:spLocks noGrp="1"/>
          </p:cNvSpPr>
          <p:nvPr>
            <p:ph idx="1"/>
          </p:nvPr>
        </p:nvSpPr>
        <p:spPr/>
        <p:txBody>
          <a:bodyPr/>
          <a:lstStyle/>
          <a:p>
            <a:pPr lvl="0"/>
            <a:r>
              <a:rPr lang="en-US" dirty="0" smtClean="0"/>
              <a:t>Type III writing that is read out loud and critiqued by another</a:t>
            </a:r>
          </a:p>
          <a:p>
            <a:pPr lvl="0"/>
            <a:r>
              <a:rPr lang="en-US" dirty="0" smtClean="0"/>
              <a:t>TWO drafts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V Publish</a:t>
            </a:r>
            <a:endParaRPr lang="en-US" dirty="0"/>
          </a:p>
        </p:txBody>
      </p:sp>
      <p:sp>
        <p:nvSpPr>
          <p:cNvPr id="3" name="Content Placeholder 2"/>
          <p:cNvSpPr>
            <a:spLocks noGrp="1"/>
          </p:cNvSpPr>
          <p:nvPr>
            <p:ph idx="1"/>
          </p:nvPr>
        </p:nvSpPr>
        <p:spPr/>
        <p:txBody>
          <a:bodyPr/>
          <a:lstStyle/>
          <a:p>
            <a:pPr lvl="0"/>
            <a:r>
              <a:rPr lang="en-US" dirty="0" smtClean="0"/>
              <a:t>Writing is the students BEST possible piece</a:t>
            </a:r>
          </a:p>
          <a:p>
            <a:pPr lvl="0"/>
            <a:r>
              <a:rPr lang="en-US" dirty="0" smtClean="0"/>
              <a:t>Multiple Drafts</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STEP…</a:t>
            </a:r>
            <a:endParaRPr lang="en-US" dirty="0"/>
          </a:p>
        </p:txBody>
      </p:sp>
      <p:sp>
        <p:nvSpPr>
          <p:cNvPr id="3" name="Content Placeholder 2"/>
          <p:cNvSpPr>
            <a:spLocks noGrp="1"/>
          </p:cNvSpPr>
          <p:nvPr>
            <p:ph idx="1"/>
          </p:nvPr>
        </p:nvSpPr>
        <p:spPr/>
        <p:txBody>
          <a:bodyPr>
            <a:normAutofit lnSpcReduction="10000"/>
          </a:bodyPr>
          <a:lstStyle/>
          <a:p>
            <a:r>
              <a:rPr lang="en-US" dirty="0" smtClean="0"/>
              <a:t>Another step to add to this is REFLECTION. When your students have their beautifully typed essays on their desks with perfect MLA format, have them pull out the colored pens and annotate their essay. This is quite fun to watch because most students are apprehensive to mark on their final copy (this serves as another reminder that all drafts can be improved).  Ask them to find the best and worst part and explain why they liked it or what they struggled to explain. There is a rubric for them to work through in the writing folder on the website.</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nah3.jpg"/>
          <p:cNvPicPr>
            <a:picLocks noChangeAspect="1"/>
          </p:cNvPicPr>
          <p:nvPr/>
        </p:nvPicPr>
        <p:blipFill>
          <a:blip r:embed="rId2" cstate="print">
            <a:lum bright="20000" contrast="10000"/>
          </a:blip>
          <a:srcRect l="5556" t="7778" r="4074" b="6667"/>
          <a:stretch>
            <a:fillRect/>
          </a:stretch>
        </p:blipFill>
        <p:spPr>
          <a:xfrm>
            <a:off x="1295400" y="0"/>
            <a:ext cx="5334000" cy="6733082"/>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nnah2.jpg"/>
          <p:cNvPicPr>
            <a:picLocks noChangeAspect="1"/>
          </p:cNvPicPr>
          <p:nvPr/>
        </p:nvPicPr>
        <p:blipFill>
          <a:blip r:embed="rId2" cstate="print">
            <a:lum bright="20000"/>
          </a:blip>
          <a:srcRect l="10000" t="6667" b="7778"/>
          <a:stretch>
            <a:fillRect/>
          </a:stretch>
        </p:blipFill>
        <p:spPr>
          <a:xfrm>
            <a:off x="1371599" y="0"/>
            <a:ext cx="5410695" cy="685800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nnah1.jpg"/>
          <p:cNvPicPr>
            <a:picLocks noChangeAspect="1"/>
          </p:cNvPicPr>
          <p:nvPr/>
        </p:nvPicPr>
        <p:blipFill>
          <a:blip r:embed="rId2" cstate="print">
            <a:lum bright="20000"/>
          </a:blip>
          <a:srcRect l="8519" t="9388" r="8518" b="23637"/>
          <a:stretch>
            <a:fillRect/>
          </a:stretch>
        </p:blipFill>
        <p:spPr>
          <a:xfrm>
            <a:off x="838200" y="0"/>
            <a:ext cx="6371326"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Pig personality test results</a:t>
            </a:r>
            <a:endParaRPr lang="en-US" dirty="0"/>
          </a:p>
        </p:txBody>
      </p:sp>
      <p:sp>
        <p:nvSpPr>
          <p:cNvPr id="3" name="Content Placeholder 2"/>
          <p:cNvSpPr>
            <a:spLocks noGrp="1"/>
          </p:cNvSpPr>
          <p:nvPr>
            <p:ph idx="1"/>
          </p:nvPr>
        </p:nvSpPr>
        <p:spPr/>
        <p:txBody>
          <a:bodyPr>
            <a:normAutofit/>
          </a:bodyPr>
          <a:lstStyle/>
          <a:p>
            <a:r>
              <a:rPr lang="en-US" dirty="0" smtClean="0"/>
              <a:t>11. The Larger the pig's Ears you have drawn, the better Listener you are.</a:t>
            </a:r>
          </a:p>
          <a:p>
            <a:r>
              <a:rPr lang="en-US" dirty="0" smtClean="0"/>
              <a:t>12. And last but not least, the Longer the pig's Tail you have drawn, the more satisfied you are with the quality of your love life.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Multiple intelligences in the classroom</a:t>
            </a:r>
            <a:endParaRPr lang="en-US" sz="3600" dirty="0"/>
          </a:p>
        </p:txBody>
      </p:sp>
      <p:sp>
        <p:nvSpPr>
          <p:cNvPr id="3" name="Text Placeholder 2"/>
          <p:cNvSpPr>
            <a:spLocks noGrp="1"/>
          </p:cNvSpPr>
          <p:nvPr>
            <p:ph type="body" sz="half" idx="2"/>
          </p:nvPr>
        </p:nvSpPr>
        <p:spPr/>
        <p:txBody>
          <a:bodyPr>
            <a:normAutofit/>
          </a:bodyPr>
          <a:lstStyle/>
          <a:p>
            <a:r>
              <a:rPr lang="en-US" sz="2000" dirty="0" smtClean="0"/>
              <a:t>There are several benefits to using the multiple intelligences theory in the classroom</a:t>
            </a:r>
            <a:endParaRPr lang="en-US" sz="2000" dirty="0"/>
          </a:p>
        </p:txBody>
      </p:sp>
      <p:pic>
        <p:nvPicPr>
          <p:cNvPr id="5" name="Picture Placeholder 4" descr="MultipleIntelligencesPieChart.gif"/>
          <p:cNvPicPr>
            <a:picLocks noGrp="1" noChangeAspect="1"/>
          </p:cNvPicPr>
          <p:nvPr>
            <p:ph type="pic" idx="1"/>
          </p:nvPr>
        </p:nvPicPr>
        <p:blipFill>
          <a:blip r:embed="rId2" cstate="print"/>
          <a:srcRect l="12486" r="12486"/>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228600"/>
            <a:ext cx="7696200" cy="1754326"/>
          </a:xfrm>
          <a:prstGeom prst="rect">
            <a:avLst/>
          </a:prstGeom>
          <a:noFill/>
        </p:spPr>
        <p:txBody>
          <a:bodyPr wrap="square" rtlCol="0">
            <a:spAutoFit/>
          </a:bodyPr>
          <a:lstStyle/>
          <a:p>
            <a:pPr algn="just"/>
            <a:r>
              <a:rPr lang="en-US" dirty="0"/>
              <a:t>1. Activities such as drawing a picture, listening to or composing music, watching a performance and more are vital gateways to learning. Tests show that students who do unsuccessfully on conventional exams become more interested in learning when classroom experiences incorporate artistic, athletic, and musical activities.</a:t>
            </a:r>
          </a:p>
          <a:p>
            <a:pPr algn="just"/>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152</TotalTime>
  <Words>4525</Words>
  <Application>Microsoft Office PowerPoint</Application>
  <PresentationFormat>On-screen Show (4:3)</PresentationFormat>
  <Paragraphs>333</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Opulent</vt:lpstr>
      <vt:lpstr>Making Rigor Common in a Language Arts Class</vt:lpstr>
      <vt:lpstr>Pig PERSONALITY TEST</vt:lpstr>
      <vt:lpstr>Draw a pig</vt:lpstr>
      <vt:lpstr>Pig personality test results</vt:lpstr>
      <vt:lpstr>Pig personality test results</vt:lpstr>
      <vt:lpstr>Pig personality test results</vt:lpstr>
      <vt:lpstr>Pig personality test results</vt:lpstr>
      <vt:lpstr>Multiple intelligences in the classroom</vt:lpstr>
      <vt:lpstr>Slide 9</vt:lpstr>
      <vt:lpstr>Slide 10</vt:lpstr>
      <vt:lpstr>Slide 11</vt:lpstr>
      <vt:lpstr>Slide 12</vt:lpstr>
      <vt:lpstr>Slide 13</vt:lpstr>
      <vt:lpstr>Slide 14</vt:lpstr>
      <vt:lpstr>Slide 15</vt:lpstr>
      <vt:lpstr>Slide 16</vt:lpstr>
      <vt:lpstr>Slide 17</vt:lpstr>
      <vt:lpstr>Slide 18</vt:lpstr>
      <vt:lpstr>Multiple intelligence learning centers</vt:lpstr>
      <vt:lpstr>Slide 20</vt:lpstr>
      <vt:lpstr>Concept-Based Learning</vt:lpstr>
      <vt:lpstr>Concept: beliefs</vt:lpstr>
      <vt:lpstr>Concept:  decisions and consequences</vt:lpstr>
      <vt:lpstr>Concept: perspectives</vt:lpstr>
      <vt:lpstr>Reading</vt:lpstr>
      <vt:lpstr>Quotes:</vt:lpstr>
      <vt:lpstr>Tips for motivating students to read</vt:lpstr>
      <vt:lpstr>Tips for motivating students to read</vt:lpstr>
      <vt:lpstr>Tips for motivating students to read</vt:lpstr>
      <vt:lpstr>Developing critical thinking through close reading skills</vt:lpstr>
      <vt:lpstr>Developing critical thinking</vt:lpstr>
      <vt:lpstr>We want them to be challenged – not defeated!</vt:lpstr>
      <vt:lpstr>Types of reading strategies</vt:lpstr>
      <vt:lpstr>What the research shows</vt:lpstr>
      <vt:lpstr>What the research shows</vt:lpstr>
      <vt:lpstr>Inquiry-based close reading</vt:lpstr>
      <vt:lpstr>Inquiry-based close reading</vt:lpstr>
      <vt:lpstr>Slide 38</vt:lpstr>
      <vt:lpstr>Slide 39</vt:lpstr>
      <vt:lpstr>Slide 40</vt:lpstr>
      <vt:lpstr>Slide 41</vt:lpstr>
      <vt:lpstr>SOAPSTone</vt:lpstr>
      <vt:lpstr>Reading:</vt:lpstr>
      <vt:lpstr>composition</vt:lpstr>
      <vt:lpstr>Slide 45</vt:lpstr>
      <vt:lpstr>Slide 46</vt:lpstr>
      <vt:lpstr>The 5-S strategy</vt:lpstr>
      <vt:lpstr>The 5-s strategy</vt:lpstr>
      <vt:lpstr>The 5-s strategy</vt:lpstr>
      <vt:lpstr>Slide 50</vt:lpstr>
      <vt:lpstr>Slide 51</vt:lpstr>
      <vt:lpstr>Slide 52</vt:lpstr>
      <vt:lpstr>Writing</vt:lpstr>
      <vt:lpstr>Collins Writing</vt:lpstr>
      <vt:lpstr>Continued…</vt:lpstr>
      <vt:lpstr>DON’T GRADE EVERY  ASPECT OF A PAPER</vt:lpstr>
      <vt:lpstr>FCA’S</vt:lpstr>
      <vt:lpstr>USELESS FEEDBACK</vt:lpstr>
      <vt:lpstr>SPECIFIC FEEDBACK</vt:lpstr>
      <vt:lpstr>FIVE TYPES OF WRITING</vt:lpstr>
      <vt:lpstr>Type I Capture Ideas—writing gets ideas on paper</vt:lpstr>
      <vt:lpstr>Type II Respond Correctly</vt:lpstr>
      <vt:lpstr>Type III Edit for FCAs</vt:lpstr>
      <vt:lpstr>Type IV Peer Edit for FCAs</vt:lpstr>
      <vt:lpstr>Type V Publish</vt:lpstr>
      <vt:lpstr>ANOTHER STEP…</vt:lpstr>
      <vt:lpstr>Slide 67</vt:lpstr>
      <vt:lpstr>Slide 68</vt:lpstr>
      <vt:lpstr>Slide 69</vt:lpstr>
    </vt:vector>
  </TitlesOfParts>
  <Company>SCBOE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Rigor Common in a Language Arts Class</dc:title>
  <dc:creator>Michelle S. Nivens</dc:creator>
  <cp:lastModifiedBy>Michelle S. Nivens</cp:lastModifiedBy>
  <cp:revision>31</cp:revision>
  <dcterms:created xsi:type="dcterms:W3CDTF">2012-07-13T02:37:12Z</dcterms:created>
  <dcterms:modified xsi:type="dcterms:W3CDTF">2012-07-13T05:10:43Z</dcterms:modified>
</cp:coreProperties>
</file>